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4" r:id="rId17"/>
  </p:sldIdLst>
  <p:sldSz cx="18288000" cy="10287000"/>
  <p:notesSz cx="6858000" cy="9144000"/>
  <p:embeddedFontLst>
    <p:embeddedFont>
      <p:font typeface="Anton" pitchFamily="2" charset="0"/>
      <p:regular r:id="rId18"/>
    </p:embeddedFont>
    <p:embeddedFont>
      <p:font typeface="Calibri" panose="020F0502020204030204" pitchFamily="34" charset="0"/>
      <p:regular r:id="rId19"/>
      <p:bold r:id="rId20"/>
      <p:italic r:id="rId21"/>
      <p:boldItalic r:id="rId22"/>
    </p:embeddedFont>
    <p:embeddedFont>
      <p:font typeface="Questrial" panose="020B0604020202020204" charset="0"/>
      <p:regular r:id="rId23"/>
    </p:embeddedFont>
    <p:embeddedFont>
      <p:font typeface="TT Chocolates" panose="020B0604020202020204" charset="0"/>
      <p:regular r:id="rId24"/>
    </p:embeddedFont>
    <p:embeddedFont>
      <p:font typeface="TT Chocolates Bold" panose="020B0604020202020204" charset="0"/>
      <p:regular r:id="rId25"/>
    </p:embeddedFont>
    <p:embeddedFont>
      <p:font typeface="TT Chocolates Bold Italics" panose="020B0604020202020204" charset="0"/>
      <p:regular r:id="rId26"/>
    </p:embeddedFont>
    <p:embeddedFont>
      <p:font typeface="TT Chocolates Ultra-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66" d="100"/>
          <a:sy n="66" d="100"/>
        </p:scale>
        <p:origin x="1818" y="1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3" name="Group 3"/>
          <p:cNvGrpSpPr/>
          <p:nvPr/>
        </p:nvGrpSpPr>
        <p:grpSpPr>
          <a:xfrm>
            <a:off x="1028700" y="6700190"/>
            <a:ext cx="7705737" cy="699013"/>
            <a:chOff x="0" y="0"/>
            <a:chExt cx="2168051" cy="196671"/>
          </a:xfrm>
        </p:grpSpPr>
        <p:sp>
          <p:nvSpPr>
            <p:cNvPr id="4" name="Freeform 4"/>
            <p:cNvSpPr/>
            <p:nvPr/>
          </p:nvSpPr>
          <p:spPr>
            <a:xfrm>
              <a:off x="0" y="0"/>
              <a:ext cx="2168051" cy="196671"/>
            </a:xfrm>
            <a:custGeom>
              <a:avLst/>
              <a:gdLst/>
              <a:ahLst/>
              <a:cxnLst/>
              <a:rect l="l" t="t" r="r" b="b"/>
              <a:pathLst>
                <a:path w="2168051" h="196671">
                  <a:moveTo>
                    <a:pt x="0" y="0"/>
                  </a:moveTo>
                  <a:lnTo>
                    <a:pt x="2168051" y="0"/>
                  </a:lnTo>
                  <a:lnTo>
                    <a:pt x="2168051" y="196671"/>
                  </a:lnTo>
                  <a:lnTo>
                    <a:pt x="0" y="196671"/>
                  </a:lnTo>
                  <a:close/>
                </a:path>
              </a:pathLst>
            </a:custGeom>
            <a:solidFill>
              <a:srgbClr val="F8F5FF"/>
            </a:solidFill>
            <a:ln w="9525" cap="sq">
              <a:solidFill>
                <a:srgbClr val="231076"/>
              </a:solidFill>
              <a:miter/>
            </a:ln>
          </p:spPr>
          <p:txBody>
            <a:bodyPr/>
            <a:lstStyle/>
            <a:p>
              <a:endParaRPr lang="en-US"/>
            </a:p>
          </p:txBody>
        </p:sp>
        <p:sp>
          <p:nvSpPr>
            <p:cNvPr id="5" name="TextBox 5"/>
            <p:cNvSpPr txBox="1"/>
            <p:nvPr/>
          </p:nvSpPr>
          <p:spPr>
            <a:xfrm>
              <a:off x="0" y="-19050"/>
              <a:ext cx="812800" cy="831850"/>
            </a:xfrm>
            <a:prstGeom prst="rect">
              <a:avLst/>
            </a:prstGeom>
          </p:spPr>
          <p:txBody>
            <a:bodyPr lIns="34560" tIns="34560" rIns="34560" bIns="34560" rtlCol="0" anchor="ctr"/>
            <a:lstStyle/>
            <a:p>
              <a:pPr algn="ctr">
                <a:lnSpc>
                  <a:spcPts val="1161"/>
                </a:lnSpc>
              </a:pPr>
              <a:endParaRPr/>
            </a:p>
          </p:txBody>
        </p:sp>
      </p:grpSp>
      <p:sp>
        <p:nvSpPr>
          <p:cNvPr id="6" name="Freeform 6"/>
          <p:cNvSpPr/>
          <p:nvPr/>
        </p:nvSpPr>
        <p:spPr>
          <a:xfrm>
            <a:off x="8867787" y="-1775450"/>
            <a:ext cx="9075579" cy="12365054"/>
          </a:xfrm>
          <a:custGeom>
            <a:avLst/>
            <a:gdLst/>
            <a:ahLst/>
            <a:cxnLst/>
            <a:rect l="l" t="t" r="r" b="b"/>
            <a:pathLst>
              <a:path w="9075579" h="12365054">
                <a:moveTo>
                  <a:pt x="0" y="0"/>
                </a:moveTo>
                <a:lnTo>
                  <a:pt x="9075579" y="0"/>
                </a:lnTo>
                <a:lnTo>
                  <a:pt x="9075579" y="12365054"/>
                </a:lnTo>
                <a:lnTo>
                  <a:pt x="0" y="12365054"/>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291801" y="4492802"/>
            <a:ext cx="10102369" cy="565892"/>
          </a:xfrm>
          <a:prstGeom prst="rect">
            <a:avLst/>
          </a:prstGeom>
        </p:spPr>
        <p:txBody>
          <a:bodyPr lIns="0" tIns="0" rIns="0" bIns="0" rtlCol="0" anchor="t">
            <a:spAutoFit/>
          </a:bodyPr>
          <a:lstStyle/>
          <a:p>
            <a:pPr marL="0" lvl="0" indent="0">
              <a:lnSpc>
                <a:spcPts val="4279"/>
              </a:lnSpc>
            </a:pPr>
            <a:r>
              <a:rPr lang="en-US" sz="4279" spc="47">
                <a:solidFill>
                  <a:srgbClr val="0E0340"/>
                </a:solidFill>
                <a:latin typeface="Anton"/>
              </a:rPr>
              <a:t>BACTERIAL CLASSIFICATION AND NOMENCLATURE</a:t>
            </a:r>
          </a:p>
        </p:txBody>
      </p:sp>
      <p:grpSp>
        <p:nvGrpSpPr>
          <p:cNvPr id="8" name="Group 8"/>
          <p:cNvGrpSpPr/>
          <p:nvPr/>
        </p:nvGrpSpPr>
        <p:grpSpPr>
          <a:xfrm>
            <a:off x="895350" y="7242104"/>
            <a:ext cx="6152854" cy="3086105"/>
            <a:chOff x="-35121" y="-136368"/>
            <a:chExt cx="1620505" cy="812800"/>
          </a:xfrm>
        </p:grpSpPr>
        <p:sp>
          <p:nvSpPr>
            <p:cNvPr id="9" name="Freeform 9"/>
            <p:cNvSpPr/>
            <p:nvPr/>
          </p:nvSpPr>
          <p:spPr>
            <a:xfrm>
              <a:off x="0" y="0"/>
              <a:ext cx="1585384" cy="194984"/>
            </a:xfrm>
            <a:custGeom>
              <a:avLst/>
              <a:gdLst/>
              <a:ahLst/>
              <a:cxnLst/>
              <a:rect l="l" t="t" r="r" b="b"/>
              <a:pathLst>
                <a:path w="1585384" h="194984">
                  <a:moveTo>
                    <a:pt x="0" y="0"/>
                  </a:moveTo>
                  <a:lnTo>
                    <a:pt x="1585384" y="0"/>
                  </a:lnTo>
                  <a:lnTo>
                    <a:pt x="1585384" y="194984"/>
                  </a:lnTo>
                  <a:lnTo>
                    <a:pt x="0" y="194984"/>
                  </a:lnTo>
                  <a:close/>
                </a:path>
              </a:pathLst>
            </a:custGeom>
            <a:solidFill>
              <a:srgbClr val="FBFBF9"/>
            </a:solidFill>
          </p:spPr>
          <p:txBody>
            <a:bodyPr/>
            <a:lstStyle/>
            <a:p>
              <a:endParaRPr lang="en-US"/>
            </a:p>
          </p:txBody>
        </p:sp>
        <p:sp>
          <p:nvSpPr>
            <p:cNvPr id="10" name="TextBox 10"/>
            <p:cNvSpPr txBox="1"/>
            <p:nvPr/>
          </p:nvSpPr>
          <p:spPr>
            <a:xfrm>
              <a:off x="-35121" y="-136368"/>
              <a:ext cx="1530272" cy="812800"/>
            </a:xfrm>
            <a:prstGeom prst="rect">
              <a:avLst/>
            </a:prstGeom>
          </p:spPr>
          <p:txBody>
            <a:bodyPr lIns="165100" tIns="165100" rIns="165100" bIns="165100" rtlCol="0" anchor="ctr"/>
            <a:lstStyle/>
            <a:p>
              <a:pPr algn="ctr">
                <a:lnSpc>
                  <a:spcPts val="2595"/>
                </a:lnSpc>
              </a:pPr>
              <a:r>
                <a:rPr lang="en-US" sz="2800" dirty="0" err="1">
                  <a:latin typeface="TT Chocolates Bold"/>
                </a:rPr>
                <a:t>Prof.Dr</a:t>
              </a:r>
              <a:r>
                <a:rPr lang="en-US" sz="2800" dirty="0">
                  <a:latin typeface="TT Chocolates Bold"/>
                </a:rPr>
                <a:t>. Saad S. Mahdi Al-Amara</a:t>
              </a:r>
            </a:p>
          </p:txBody>
        </p:sp>
      </p:grpSp>
      <p:sp>
        <p:nvSpPr>
          <p:cNvPr id="11" name="TextBox 11"/>
          <p:cNvSpPr txBox="1"/>
          <p:nvPr/>
        </p:nvSpPr>
        <p:spPr>
          <a:xfrm>
            <a:off x="1552763" y="1058855"/>
            <a:ext cx="6056638" cy="329438"/>
          </a:xfrm>
          <a:prstGeom prst="rect">
            <a:avLst/>
          </a:prstGeom>
        </p:spPr>
        <p:txBody>
          <a:bodyPr wrap="square" lIns="0" tIns="0" rIns="0" bIns="0" rtlCol="0" anchor="t">
            <a:spAutoFit/>
          </a:bodyPr>
          <a:lstStyle/>
          <a:p>
            <a:pPr marL="0" lvl="0" indent="0">
              <a:lnSpc>
                <a:spcPts val="2595"/>
              </a:lnSpc>
            </a:pPr>
            <a:r>
              <a:rPr lang="en-US" sz="2199" dirty="0">
                <a:solidFill>
                  <a:srgbClr val="231076"/>
                </a:solidFill>
                <a:latin typeface="TT Chocolates Bold"/>
              </a:rPr>
              <a:t>UNIVERSITY OF BASRAH / COLLEGE OF SCIENCE  </a:t>
            </a:r>
          </a:p>
        </p:txBody>
      </p:sp>
      <p:sp>
        <p:nvSpPr>
          <p:cNvPr id="12" name="TextBox 12"/>
          <p:cNvSpPr txBox="1"/>
          <p:nvPr/>
        </p:nvSpPr>
        <p:spPr>
          <a:xfrm>
            <a:off x="1118386" y="3013466"/>
            <a:ext cx="8972201" cy="327661"/>
          </a:xfrm>
          <a:prstGeom prst="rect">
            <a:avLst/>
          </a:prstGeom>
        </p:spPr>
        <p:txBody>
          <a:bodyPr lIns="0" tIns="0" rIns="0" bIns="0" rtlCol="0" anchor="t">
            <a:spAutoFit/>
          </a:bodyPr>
          <a:lstStyle/>
          <a:p>
            <a:pPr marL="0" lvl="0" indent="0">
              <a:lnSpc>
                <a:spcPts val="2400"/>
              </a:lnSpc>
            </a:pPr>
            <a:r>
              <a:rPr lang="en-US" sz="2400" dirty="0">
                <a:solidFill>
                  <a:srgbClr val="0E0340"/>
                </a:solidFill>
                <a:latin typeface="TT Chocolates Ultra-Bold"/>
              </a:rPr>
              <a:t>LECTURE  1</a:t>
            </a:r>
          </a:p>
        </p:txBody>
      </p:sp>
      <p:sp>
        <p:nvSpPr>
          <p:cNvPr id="13" name="TextBox 13"/>
          <p:cNvSpPr txBox="1"/>
          <p:nvPr/>
        </p:nvSpPr>
        <p:spPr>
          <a:xfrm>
            <a:off x="1212224" y="6700190"/>
            <a:ext cx="7380283" cy="438150"/>
          </a:xfrm>
          <a:prstGeom prst="rect">
            <a:avLst/>
          </a:prstGeom>
        </p:spPr>
        <p:txBody>
          <a:bodyPr lIns="0" tIns="0" rIns="0" bIns="0" rtlCol="0" anchor="t">
            <a:spAutoFit/>
          </a:bodyPr>
          <a:lstStyle/>
          <a:p>
            <a:pPr marL="0" lvl="0" indent="0" algn="l">
              <a:lnSpc>
                <a:spcPts val="3446"/>
              </a:lnSpc>
            </a:pPr>
            <a:r>
              <a:rPr lang="en-US" sz="2872" b="1" dirty="0">
                <a:solidFill>
                  <a:srgbClr val="0E0340"/>
                </a:solidFill>
                <a:latin typeface="TT Chocolates"/>
              </a:rPr>
              <a:t>Department of Pathological Analyses</a:t>
            </a:r>
          </a:p>
        </p:txBody>
      </p:sp>
      <p:sp>
        <p:nvSpPr>
          <p:cNvPr id="14" name="TextBox 14"/>
          <p:cNvSpPr txBox="1"/>
          <p:nvPr/>
        </p:nvSpPr>
        <p:spPr>
          <a:xfrm>
            <a:off x="14506933" y="1066950"/>
            <a:ext cx="2752367" cy="329438"/>
          </a:xfrm>
          <a:prstGeom prst="rect">
            <a:avLst/>
          </a:prstGeom>
        </p:spPr>
        <p:txBody>
          <a:bodyPr lIns="0" tIns="0" rIns="0" bIns="0" rtlCol="0" anchor="t">
            <a:spAutoFit/>
          </a:bodyPr>
          <a:lstStyle/>
          <a:p>
            <a:pPr marL="0" lvl="0" indent="0" algn="r">
              <a:lnSpc>
                <a:spcPts val="2595"/>
              </a:lnSpc>
            </a:pPr>
            <a:r>
              <a:rPr lang="en-US" sz="2199">
                <a:solidFill>
                  <a:srgbClr val="0E0340"/>
                </a:solidFill>
                <a:latin typeface="TT Chocolates Bold"/>
              </a:rPr>
              <a:t>SEPTEMBER 2023</a:t>
            </a:r>
          </a:p>
        </p:txBody>
      </p:sp>
      <p:pic>
        <p:nvPicPr>
          <p:cNvPr id="1026" name="Picture 25" descr="شعار الكلية">
            <a:extLst>
              <a:ext uri="{FF2B5EF4-FFF2-40B4-BE49-F238E27FC236}">
                <a16:creationId xmlns:a16="http://schemas.microsoft.com/office/drawing/2014/main" id="{B3DE5048-8FD3-6CD1-655D-E37CD07832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3285" y="791950"/>
            <a:ext cx="8255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E418E5DB-3FFC-1C0A-9307-3EB7FDDE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75" y="865750"/>
            <a:ext cx="7731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72124">
            <a:off x="14658414" y="-903978"/>
            <a:ext cx="4703894" cy="3437461"/>
          </a:xfrm>
          <a:custGeom>
            <a:avLst/>
            <a:gdLst/>
            <a:ahLst/>
            <a:cxnLst/>
            <a:rect l="l" t="t" r="r" b="b"/>
            <a:pathLst>
              <a:path w="4703894" h="3437461">
                <a:moveTo>
                  <a:pt x="0" y="0"/>
                </a:moveTo>
                <a:lnTo>
                  <a:pt x="4703894" y="0"/>
                </a:lnTo>
                <a:lnTo>
                  <a:pt x="4703894" y="3437461"/>
                </a:lnTo>
                <a:lnTo>
                  <a:pt x="0" y="3437461"/>
                </a:lnTo>
                <a:lnTo>
                  <a:pt x="0" y="0"/>
                </a:lnTo>
                <a:close/>
              </a:path>
            </a:pathLst>
          </a:custGeom>
          <a:blipFill>
            <a:blip r:embed="rId2"/>
            <a:stretch>
              <a:fillRect/>
            </a:stretch>
          </a:blipFill>
        </p:spPr>
        <p:txBody>
          <a:bodyPr/>
          <a:lstStyle/>
          <a:p>
            <a:endParaRPr lang="en-US"/>
          </a:p>
        </p:txBody>
      </p:sp>
      <p:sp>
        <p:nvSpPr>
          <p:cNvPr id="3" name="Freeform 3"/>
          <p:cNvSpPr/>
          <p:nvPr/>
        </p:nvSpPr>
        <p:spPr>
          <a:xfrm rot="-1072124">
            <a:off x="-2059997" y="7849309"/>
            <a:ext cx="4703894" cy="343746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929708" y="3096041"/>
            <a:ext cx="17358292" cy="4451985"/>
          </a:xfrm>
          <a:prstGeom prst="rect">
            <a:avLst/>
          </a:prstGeom>
        </p:spPr>
        <p:txBody>
          <a:bodyPr lIns="0" tIns="0" rIns="0" bIns="0" rtlCol="0" anchor="t">
            <a:spAutoFit/>
          </a:bodyPr>
          <a:lstStyle/>
          <a:p>
            <a:pPr>
              <a:lnSpc>
                <a:spcPts val="5039"/>
              </a:lnSpc>
              <a:spcBef>
                <a:spcPct val="0"/>
              </a:spcBef>
            </a:pPr>
            <a:r>
              <a:rPr lang="en-US" sz="3599" dirty="0">
                <a:solidFill>
                  <a:srgbClr val="FF3131"/>
                </a:solidFill>
                <a:latin typeface="TT Chocolates Bold"/>
              </a:rPr>
              <a:t>Systematic </a:t>
            </a:r>
            <a:r>
              <a:rPr lang="en-US" sz="3599" dirty="0">
                <a:solidFill>
                  <a:srgbClr val="000000"/>
                </a:solidFill>
                <a:latin typeface="TT Chocolates Bold"/>
              </a:rPr>
              <a:t>(Greek, systema = a whole made of several parts) includes traditional</a:t>
            </a:r>
          </a:p>
          <a:p>
            <a:pPr>
              <a:lnSpc>
                <a:spcPts val="5039"/>
              </a:lnSpc>
              <a:spcBef>
                <a:spcPct val="0"/>
              </a:spcBef>
            </a:pPr>
            <a:r>
              <a:rPr lang="en-US" sz="3599" dirty="0">
                <a:solidFill>
                  <a:srgbClr val="000000"/>
                </a:solidFill>
                <a:latin typeface="TT Chocolates Bold"/>
              </a:rPr>
              <a:t>taxonomy with the addition of theoretical and practical aspects of evolution, genetics and speciation. deals with</a:t>
            </a:r>
          </a:p>
          <a:p>
            <a:pPr>
              <a:lnSpc>
                <a:spcPts val="5039"/>
              </a:lnSpc>
              <a:spcBef>
                <a:spcPct val="0"/>
              </a:spcBef>
            </a:pPr>
            <a:r>
              <a:rPr lang="en-US" sz="3599" dirty="0">
                <a:solidFill>
                  <a:srgbClr val="000000"/>
                </a:solidFill>
                <a:sym typeface="TT Chocolates Bold"/>
              </a:rPr>
              <a:t> </a:t>
            </a:r>
            <a:r>
              <a:rPr lang="en-US" sz="3599" b="1" dirty="0">
                <a:solidFill>
                  <a:srgbClr val="000000"/>
                </a:solidFill>
                <a:highlight>
                  <a:srgbClr val="00FF00"/>
                </a:highlight>
                <a:sym typeface="TT Chocolates Bold"/>
              </a:rPr>
              <a:t>1.</a:t>
            </a:r>
            <a:r>
              <a:rPr lang="en-US" sz="3599" b="1" dirty="0">
                <a:solidFill>
                  <a:srgbClr val="000000"/>
                </a:solidFill>
                <a:sym typeface="TT Chocolates Bold"/>
              </a:rPr>
              <a:t>Development of the classification of organisms</a:t>
            </a:r>
          </a:p>
          <a:p>
            <a:pPr>
              <a:lnSpc>
                <a:spcPts val="5039"/>
              </a:lnSpc>
              <a:spcBef>
                <a:spcPct val="0"/>
              </a:spcBef>
            </a:pPr>
            <a:r>
              <a:rPr lang="en-US" sz="3599" b="1" dirty="0">
                <a:solidFill>
                  <a:srgbClr val="000000"/>
                </a:solidFill>
                <a:sym typeface="TT Chocolates Bold"/>
              </a:rPr>
              <a:t> </a:t>
            </a:r>
            <a:r>
              <a:rPr lang="en-US" sz="3599" b="1" dirty="0">
                <a:solidFill>
                  <a:srgbClr val="000000"/>
                </a:solidFill>
                <a:highlight>
                  <a:srgbClr val="00FF00"/>
                </a:highlight>
                <a:sym typeface="TT Chocolates Bold"/>
              </a:rPr>
              <a:t>2.</a:t>
            </a:r>
            <a:r>
              <a:rPr lang="en-US" sz="3599" b="1" dirty="0">
                <a:solidFill>
                  <a:srgbClr val="000000"/>
                </a:solidFill>
                <a:sym typeface="TT Chocolates Bold"/>
              </a:rPr>
              <a:t>Species comparison and grouping into higher categories</a:t>
            </a:r>
          </a:p>
          <a:p>
            <a:pPr>
              <a:lnSpc>
                <a:spcPts val="5039"/>
              </a:lnSpc>
              <a:spcBef>
                <a:spcPct val="0"/>
              </a:spcBef>
            </a:pPr>
            <a:r>
              <a:rPr lang="en-US" sz="3599" b="1" dirty="0">
                <a:solidFill>
                  <a:srgbClr val="000000"/>
                </a:solidFill>
                <a:sym typeface="TT Chocolates Bold"/>
              </a:rPr>
              <a:t> </a:t>
            </a:r>
            <a:r>
              <a:rPr lang="en-US" sz="3599" b="1" dirty="0">
                <a:solidFill>
                  <a:srgbClr val="000000"/>
                </a:solidFill>
                <a:highlight>
                  <a:srgbClr val="00FF00"/>
                </a:highlight>
                <a:sym typeface="TT Chocolates Bold"/>
              </a:rPr>
              <a:t>3.</a:t>
            </a:r>
            <a:r>
              <a:rPr lang="en-US" sz="3599" b="1" dirty="0">
                <a:solidFill>
                  <a:srgbClr val="000000"/>
                </a:solidFill>
                <a:sym typeface="TT Chocolates Bold"/>
              </a:rPr>
              <a:t>Organisms are arranged in definite, hierarchical order</a:t>
            </a:r>
          </a:p>
          <a:p>
            <a:pPr>
              <a:lnSpc>
                <a:spcPts val="5039"/>
              </a:lnSpc>
              <a:spcBef>
                <a:spcPct val="0"/>
              </a:spcBef>
            </a:pPr>
            <a:r>
              <a:rPr lang="en-US" sz="3599" b="1" dirty="0">
                <a:solidFill>
                  <a:srgbClr val="000000"/>
                </a:solidFill>
                <a:sym typeface="TT Chocolates Bold"/>
              </a:rPr>
              <a:t> </a:t>
            </a:r>
            <a:r>
              <a:rPr lang="en-US" sz="3599" b="1" dirty="0">
                <a:solidFill>
                  <a:srgbClr val="000000"/>
                </a:solidFill>
                <a:highlight>
                  <a:srgbClr val="00FF00"/>
                </a:highlight>
                <a:sym typeface="TT Chocolates Bold"/>
              </a:rPr>
              <a:t>4.</a:t>
            </a:r>
            <a:r>
              <a:rPr lang="en-US" sz="3599" b="1" dirty="0">
                <a:solidFill>
                  <a:srgbClr val="000000"/>
                </a:solidFill>
                <a:sym typeface="TT Chocolates Bold"/>
              </a:rPr>
              <a:t>The order of the system is based on hypotheses of common descent</a:t>
            </a:r>
          </a:p>
        </p:txBody>
      </p:sp>
      <p:sp>
        <p:nvSpPr>
          <p:cNvPr id="5" name="TextBox 5"/>
          <p:cNvSpPr txBox="1"/>
          <p:nvPr/>
        </p:nvSpPr>
        <p:spPr>
          <a:xfrm>
            <a:off x="5157242" y="1586231"/>
            <a:ext cx="6629400" cy="748031"/>
          </a:xfrm>
          <a:prstGeom prst="rect">
            <a:avLst/>
          </a:prstGeom>
        </p:spPr>
        <p:txBody>
          <a:bodyPr lIns="0" tIns="0" rIns="0" bIns="0" rtlCol="0" anchor="t">
            <a:spAutoFit/>
          </a:bodyPr>
          <a:lstStyle/>
          <a:p>
            <a:pPr algn="ctr">
              <a:lnSpc>
                <a:spcPts val="6019"/>
              </a:lnSpc>
              <a:spcBef>
                <a:spcPct val="0"/>
              </a:spcBef>
            </a:pPr>
            <a:r>
              <a:rPr lang="en-US" sz="4299">
                <a:solidFill>
                  <a:srgbClr val="FF3131"/>
                </a:solidFill>
                <a:latin typeface="TT Chocolates Bold"/>
              </a:rPr>
              <a:t>Taxonomy and Systematic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Freeform 2"/>
          <p:cNvSpPr/>
          <p:nvPr/>
        </p:nvSpPr>
        <p:spPr>
          <a:xfrm>
            <a:off x="4800842" y="3826178"/>
            <a:ext cx="7002317" cy="6137913"/>
          </a:xfrm>
          <a:custGeom>
            <a:avLst/>
            <a:gdLst/>
            <a:ahLst/>
            <a:cxnLst/>
            <a:rect l="l" t="t" r="r" b="b"/>
            <a:pathLst>
              <a:path w="7002317" h="6137913">
                <a:moveTo>
                  <a:pt x="0" y="0"/>
                </a:moveTo>
                <a:lnTo>
                  <a:pt x="7002317" y="0"/>
                </a:lnTo>
                <a:lnTo>
                  <a:pt x="7002317" y="6137913"/>
                </a:lnTo>
                <a:lnTo>
                  <a:pt x="0" y="6137913"/>
                </a:lnTo>
                <a:lnTo>
                  <a:pt x="0" y="0"/>
                </a:lnTo>
                <a:close/>
              </a:path>
            </a:pathLst>
          </a:custGeom>
          <a:blipFill>
            <a:blip r:embed="rId2"/>
            <a:stretch>
              <a:fillRect l="-3517" r="-3517"/>
            </a:stretch>
          </a:blipFill>
        </p:spPr>
        <p:txBody>
          <a:bodyPr/>
          <a:lstStyle/>
          <a:p>
            <a:endParaRPr lang="en-US"/>
          </a:p>
        </p:txBody>
      </p:sp>
      <p:sp>
        <p:nvSpPr>
          <p:cNvPr id="3" name="TextBox 3"/>
          <p:cNvSpPr txBox="1"/>
          <p:nvPr/>
        </p:nvSpPr>
        <p:spPr>
          <a:xfrm>
            <a:off x="4202959" y="942975"/>
            <a:ext cx="7706916" cy="688975"/>
          </a:xfrm>
          <a:prstGeom prst="rect">
            <a:avLst/>
          </a:prstGeom>
        </p:spPr>
        <p:txBody>
          <a:bodyPr lIns="0" tIns="0" rIns="0" bIns="0" rtlCol="0" anchor="t">
            <a:spAutoFit/>
          </a:bodyPr>
          <a:lstStyle/>
          <a:p>
            <a:pPr algn="ctr">
              <a:lnSpc>
                <a:spcPts val="5599"/>
              </a:lnSpc>
              <a:spcBef>
                <a:spcPct val="0"/>
              </a:spcBef>
            </a:pPr>
            <a:r>
              <a:rPr lang="en-US" sz="3999">
                <a:solidFill>
                  <a:srgbClr val="5E17EB"/>
                </a:solidFill>
                <a:latin typeface="TT Chocolates Bold"/>
              </a:rPr>
              <a:t>Levels of the Classification System</a:t>
            </a:r>
          </a:p>
        </p:txBody>
      </p:sp>
      <p:sp>
        <p:nvSpPr>
          <p:cNvPr id="4" name="TextBox 4"/>
          <p:cNvSpPr txBox="1"/>
          <p:nvPr/>
        </p:nvSpPr>
        <p:spPr>
          <a:xfrm>
            <a:off x="228042" y="2154858"/>
            <a:ext cx="17305667" cy="1671320"/>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TT Chocolates Bold"/>
              </a:rPr>
              <a:t>The classification of organisms takes place in the different taxonomic levels. They will be defined and listed according to The hierarchical classification system consists of the following taxa designations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27293" y="914400"/>
            <a:ext cx="12610849" cy="3500254"/>
          </a:xfrm>
          <a:prstGeom prst="rect">
            <a:avLst/>
          </a:prstGeom>
        </p:spPr>
        <p:txBody>
          <a:bodyPr lIns="0" tIns="0" rIns="0" bIns="0" rtlCol="0" anchor="t">
            <a:spAutoFit/>
          </a:bodyPr>
          <a:lstStyle/>
          <a:p>
            <a:pPr algn="ctr">
              <a:lnSpc>
                <a:spcPts val="5459"/>
              </a:lnSpc>
              <a:spcBef>
                <a:spcPct val="0"/>
              </a:spcBef>
            </a:pPr>
            <a:r>
              <a:rPr lang="en-US" sz="3899" dirty="0">
                <a:solidFill>
                  <a:srgbClr val="FF3131"/>
                </a:solidFill>
                <a:latin typeface="TT Chocolates Bold"/>
              </a:rPr>
              <a:t>Domain</a:t>
            </a:r>
          </a:p>
          <a:p>
            <a:pPr>
              <a:lnSpc>
                <a:spcPts val="5459"/>
              </a:lnSpc>
              <a:spcBef>
                <a:spcPct val="0"/>
              </a:spcBef>
            </a:pPr>
            <a:r>
              <a:rPr lang="en-US" sz="3899" u="sng" dirty="0">
                <a:solidFill>
                  <a:srgbClr val="000000"/>
                </a:solidFill>
                <a:latin typeface="TT Chocolates Bold"/>
              </a:rPr>
              <a:t>The domain classification is the highest level of taxonomic classification in the organism classification system. </a:t>
            </a:r>
            <a:r>
              <a:rPr lang="en-US" sz="3899" dirty="0">
                <a:solidFill>
                  <a:srgbClr val="000000"/>
                </a:solidFill>
                <a:latin typeface="TT Chocolates Bold"/>
              </a:rPr>
              <a:t>The domain can be broken down into three types: Archaea domain, Eukaryotic domain, and the (Eu)Bacteria domain.</a:t>
            </a:r>
          </a:p>
        </p:txBody>
      </p:sp>
      <p:sp>
        <p:nvSpPr>
          <p:cNvPr id="3" name="TextBox 3"/>
          <p:cNvSpPr txBox="1"/>
          <p:nvPr/>
        </p:nvSpPr>
        <p:spPr>
          <a:xfrm>
            <a:off x="5527293" y="5156939"/>
            <a:ext cx="12129208" cy="4910896"/>
          </a:xfrm>
          <a:prstGeom prst="rect">
            <a:avLst/>
          </a:prstGeom>
        </p:spPr>
        <p:txBody>
          <a:bodyPr lIns="0" tIns="0" rIns="0" bIns="0" rtlCol="0" anchor="t">
            <a:spAutoFit/>
          </a:bodyPr>
          <a:lstStyle/>
          <a:p>
            <a:pPr algn="ctr">
              <a:lnSpc>
                <a:spcPts val="5459"/>
              </a:lnSpc>
              <a:spcBef>
                <a:spcPct val="0"/>
              </a:spcBef>
            </a:pPr>
            <a:r>
              <a:rPr lang="en-US" sz="3899" dirty="0">
                <a:solidFill>
                  <a:srgbClr val="FF3131"/>
                </a:solidFill>
                <a:latin typeface="TT Chocolates Bold"/>
              </a:rPr>
              <a:t>Kingdom</a:t>
            </a:r>
          </a:p>
          <a:p>
            <a:pPr>
              <a:lnSpc>
                <a:spcPts val="5459"/>
              </a:lnSpc>
              <a:spcBef>
                <a:spcPct val="0"/>
              </a:spcBef>
            </a:pPr>
            <a:r>
              <a:rPr lang="en-US" sz="3899" u="sng" dirty="0">
                <a:solidFill>
                  <a:srgbClr val="000000"/>
                </a:solidFill>
                <a:latin typeface="TT Chocolates Bold"/>
              </a:rPr>
              <a:t>The kingdom classification is the second-highest ranking in the taxonomic groupings of organisms. </a:t>
            </a:r>
            <a:r>
              <a:rPr lang="en-US" sz="3899" dirty="0">
                <a:solidFill>
                  <a:srgbClr val="000000"/>
                </a:solidFill>
                <a:latin typeface="TT Chocolates Bold"/>
              </a:rPr>
              <a:t>How many kingdoms are there? There are five kingdoms, though some recent studies have claimed six and seven kingdoms. The five kingdoms consist of the animals, plants, fungi, protists, and monerans.</a:t>
            </a:r>
          </a:p>
        </p:txBody>
      </p:sp>
      <p:sp>
        <p:nvSpPr>
          <p:cNvPr id="4" name="Freeform 4"/>
          <p:cNvSpPr/>
          <p:nvPr/>
        </p:nvSpPr>
        <p:spPr>
          <a:xfrm rot="3687178">
            <a:off x="-3874964" y="-1977778"/>
            <a:ext cx="7740997" cy="9234592"/>
          </a:xfrm>
          <a:custGeom>
            <a:avLst/>
            <a:gdLst/>
            <a:ahLst/>
            <a:cxnLst/>
            <a:rect l="l" t="t" r="r" b="b"/>
            <a:pathLst>
              <a:path w="7740997" h="9234592">
                <a:moveTo>
                  <a:pt x="0" y="0"/>
                </a:moveTo>
                <a:lnTo>
                  <a:pt x="7740997" y="0"/>
                </a:lnTo>
                <a:lnTo>
                  <a:pt x="7740997" y="9234592"/>
                </a:lnTo>
                <a:lnTo>
                  <a:pt x="0" y="9234592"/>
                </a:lnTo>
                <a:lnTo>
                  <a:pt x="0" y="0"/>
                </a:lnTo>
                <a:close/>
              </a:path>
            </a:pathLst>
          </a:custGeom>
          <a:blipFill>
            <a:blip r:embed="rId2"/>
            <a:stretch>
              <a:fillRect/>
            </a:stretch>
          </a:blipFill>
        </p:spPr>
        <p:txBody>
          <a:bodyPr/>
          <a:lstStyle/>
          <a:p>
            <a:endParaRPr lang="en-US"/>
          </a:p>
        </p:txBody>
      </p:sp>
      <p:sp>
        <p:nvSpPr>
          <p:cNvPr id="5" name="Freeform 5"/>
          <p:cNvSpPr/>
          <p:nvPr/>
        </p:nvSpPr>
        <p:spPr>
          <a:xfrm rot="-1968593">
            <a:off x="-310549" y="6918480"/>
            <a:ext cx="4694922" cy="5600788"/>
          </a:xfrm>
          <a:custGeom>
            <a:avLst/>
            <a:gdLst/>
            <a:ahLst/>
            <a:cxnLst/>
            <a:rect l="l" t="t" r="r" b="b"/>
            <a:pathLst>
              <a:path w="4694922" h="5600788">
                <a:moveTo>
                  <a:pt x="0" y="0"/>
                </a:moveTo>
                <a:lnTo>
                  <a:pt x="4694922" y="0"/>
                </a:lnTo>
                <a:lnTo>
                  <a:pt x="4694922" y="5600788"/>
                </a:lnTo>
                <a:lnTo>
                  <a:pt x="0" y="560078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Freeform 2"/>
          <p:cNvSpPr/>
          <p:nvPr/>
        </p:nvSpPr>
        <p:spPr>
          <a:xfrm rot="3687178">
            <a:off x="-3874964" y="-1977778"/>
            <a:ext cx="7740997" cy="9234592"/>
          </a:xfrm>
          <a:custGeom>
            <a:avLst/>
            <a:gdLst/>
            <a:ahLst/>
            <a:cxnLst/>
            <a:rect l="l" t="t" r="r" b="b"/>
            <a:pathLst>
              <a:path w="7740997" h="9234592">
                <a:moveTo>
                  <a:pt x="0" y="0"/>
                </a:moveTo>
                <a:lnTo>
                  <a:pt x="7740997" y="0"/>
                </a:lnTo>
                <a:lnTo>
                  <a:pt x="7740997" y="9234592"/>
                </a:lnTo>
                <a:lnTo>
                  <a:pt x="0" y="9234592"/>
                </a:lnTo>
                <a:lnTo>
                  <a:pt x="0" y="0"/>
                </a:lnTo>
                <a:close/>
              </a:path>
            </a:pathLst>
          </a:custGeom>
          <a:blipFill>
            <a:blip r:embed="rId2"/>
            <a:stretch>
              <a:fillRect/>
            </a:stretch>
          </a:blipFill>
        </p:spPr>
        <p:txBody>
          <a:bodyPr/>
          <a:lstStyle/>
          <a:p>
            <a:endParaRPr lang="en-US"/>
          </a:p>
        </p:txBody>
      </p:sp>
      <p:sp>
        <p:nvSpPr>
          <p:cNvPr id="3" name="Freeform 3"/>
          <p:cNvSpPr/>
          <p:nvPr/>
        </p:nvSpPr>
        <p:spPr>
          <a:xfrm rot="-1968593">
            <a:off x="-310549" y="6918480"/>
            <a:ext cx="4694922" cy="5600788"/>
          </a:xfrm>
          <a:custGeom>
            <a:avLst/>
            <a:gdLst/>
            <a:ahLst/>
            <a:cxnLst/>
            <a:rect l="l" t="t" r="r" b="b"/>
            <a:pathLst>
              <a:path w="4694922" h="5600788">
                <a:moveTo>
                  <a:pt x="0" y="0"/>
                </a:moveTo>
                <a:lnTo>
                  <a:pt x="4694922" y="0"/>
                </a:lnTo>
                <a:lnTo>
                  <a:pt x="4694922" y="5600788"/>
                </a:lnTo>
                <a:lnTo>
                  <a:pt x="0" y="5600788"/>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5157247" y="1081602"/>
            <a:ext cx="12657128" cy="7732181"/>
          </a:xfrm>
          <a:prstGeom prst="rect">
            <a:avLst/>
          </a:prstGeom>
        </p:spPr>
        <p:txBody>
          <a:bodyPr lIns="0" tIns="0" rIns="0" bIns="0" rtlCol="0" anchor="t">
            <a:spAutoFit/>
          </a:bodyPr>
          <a:lstStyle/>
          <a:p>
            <a:pPr algn="ctr">
              <a:lnSpc>
                <a:spcPts val="5459"/>
              </a:lnSpc>
              <a:spcBef>
                <a:spcPct val="0"/>
              </a:spcBef>
            </a:pPr>
            <a:r>
              <a:rPr lang="en-US" sz="3899" dirty="0">
                <a:solidFill>
                  <a:srgbClr val="FF3131"/>
                </a:solidFill>
                <a:latin typeface="TT Chocolates Bold"/>
              </a:rPr>
              <a:t>Phylum</a:t>
            </a:r>
          </a:p>
          <a:p>
            <a:pPr>
              <a:lnSpc>
                <a:spcPts val="5459"/>
              </a:lnSpc>
              <a:spcBef>
                <a:spcPct val="0"/>
              </a:spcBef>
            </a:pPr>
            <a:r>
              <a:rPr lang="en-US" sz="3899" u="sng" dirty="0">
                <a:solidFill>
                  <a:srgbClr val="000000"/>
                </a:solidFill>
                <a:latin typeface="TT Chocolates Bold"/>
              </a:rPr>
              <a:t>In the kingdom-phylum ranking system, the next classification is phylum. This taxonomic rank, sometimes termed as “division” lies after the kingdom and further classifies based on phenetic and phylogenetic</a:t>
            </a:r>
            <a:r>
              <a:rPr lang="en-US" sz="3899" dirty="0">
                <a:solidFill>
                  <a:srgbClr val="000000"/>
                </a:solidFill>
                <a:latin typeface="TT Chocolates Bold"/>
              </a:rPr>
              <a:t>. Phenetics is based on the number of shared characteristics using a numerical system and phylogenetics is based on evolution and shared relationships but using a systematic study. Each kingdom is broken down into numerous phyla. This can range from as few as four like in Kingdom Protista to as many as the nine phyla that kingdom Animalia contains.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687178">
            <a:off x="-3874964" y="-1977778"/>
            <a:ext cx="7740997" cy="9234592"/>
          </a:xfrm>
          <a:custGeom>
            <a:avLst/>
            <a:gdLst/>
            <a:ahLst/>
            <a:cxnLst/>
            <a:rect l="l" t="t" r="r" b="b"/>
            <a:pathLst>
              <a:path w="7740997" h="9234592">
                <a:moveTo>
                  <a:pt x="0" y="0"/>
                </a:moveTo>
                <a:lnTo>
                  <a:pt x="7740997" y="0"/>
                </a:lnTo>
                <a:lnTo>
                  <a:pt x="7740997" y="9234592"/>
                </a:lnTo>
                <a:lnTo>
                  <a:pt x="0" y="9234592"/>
                </a:lnTo>
                <a:lnTo>
                  <a:pt x="0" y="0"/>
                </a:lnTo>
                <a:close/>
              </a:path>
            </a:pathLst>
          </a:custGeom>
          <a:blipFill>
            <a:blip r:embed="rId2"/>
            <a:stretch>
              <a:fillRect/>
            </a:stretch>
          </a:blipFill>
        </p:spPr>
        <p:txBody>
          <a:bodyPr/>
          <a:lstStyle/>
          <a:p>
            <a:endParaRPr lang="en-US"/>
          </a:p>
        </p:txBody>
      </p:sp>
      <p:sp>
        <p:nvSpPr>
          <p:cNvPr id="3" name="Freeform 3"/>
          <p:cNvSpPr/>
          <p:nvPr/>
        </p:nvSpPr>
        <p:spPr>
          <a:xfrm rot="-1968593">
            <a:off x="-310549" y="6918480"/>
            <a:ext cx="4694922" cy="5600788"/>
          </a:xfrm>
          <a:custGeom>
            <a:avLst/>
            <a:gdLst/>
            <a:ahLst/>
            <a:cxnLst/>
            <a:rect l="l" t="t" r="r" b="b"/>
            <a:pathLst>
              <a:path w="4694922" h="5600788">
                <a:moveTo>
                  <a:pt x="0" y="0"/>
                </a:moveTo>
                <a:lnTo>
                  <a:pt x="4694922" y="0"/>
                </a:lnTo>
                <a:lnTo>
                  <a:pt x="4694922" y="5600788"/>
                </a:lnTo>
                <a:lnTo>
                  <a:pt x="0" y="5600788"/>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4630998" y="313513"/>
            <a:ext cx="13411419" cy="3813810"/>
          </a:xfrm>
          <a:prstGeom prst="rect">
            <a:avLst/>
          </a:prstGeom>
        </p:spPr>
        <p:txBody>
          <a:bodyPr lIns="0" tIns="0" rIns="0" bIns="0" rtlCol="0" anchor="t">
            <a:spAutoFit/>
          </a:bodyPr>
          <a:lstStyle/>
          <a:p>
            <a:pPr algn="ctr">
              <a:lnSpc>
                <a:spcPts val="5040"/>
              </a:lnSpc>
              <a:spcBef>
                <a:spcPct val="0"/>
              </a:spcBef>
            </a:pPr>
            <a:r>
              <a:rPr lang="en-US" sz="3600" dirty="0">
                <a:solidFill>
                  <a:srgbClr val="FF3131"/>
                </a:solidFill>
                <a:latin typeface="TT Chocolates Bold"/>
              </a:rPr>
              <a:t>Class</a:t>
            </a:r>
          </a:p>
          <a:p>
            <a:pPr>
              <a:lnSpc>
                <a:spcPts val="5040"/>
              </a:lnSpc>
              <a:spcBef>
                <a:spcPct val="0"/>
              </a:spcBef>
            </a:pPr>
            <a:r>
              <a:rPr lang="en-US" sz="3600" u="sng" dirty="0">
                <a:solidFill>
                  <a:srgbClr val="000000"/>
                </a:solidFill>
                <a:latin typeface="TT Chocolates Bold"/>
              </a:rPr>
              <a:t>The class falls just between the phylum and order classifications. Just like kingdoms contain multiple phyla, each phylum can contain multiple classes</a:t>
            </a:r>
            <a:r>
              <a:rPr lang="en-US" sz="3600" dirty="0">
                <a:solidFill>
                  <a:srgbClr val="000000"/>
                </a:solidFill>
                <a:latin typeface="TT Chocolates Bold"/>
              </a:rPr>
              <a:t>. These generally end with the suffix “ae” when they are named. Sometimes, if classes are very large, they may be divided into subclasses.</a:t>
            </a:r>
          </a:p>
        </p:txBody>
      </p:sp>
      <p:sp>
        <p:nvSpPr>
          <p:cNvPr id="5" name="TextBox 5"/>
          <p:cNvSpPr txBox="1"/>
          <p:nvPr/>
        </p:nvSpPr>
        <p:spPr>
          <a:xfrm>
            <a:off x="4326532" y="3940495"/>
            <a:ext cx="13961468" cy="3175635"/>
          </a:xfrm>
          <a:prstGeom prst="rect">
            <a:avLst/>
          </a:prstGeom>
        </p:spPr>
        <p:txBody>
          <a:bodyPr lIns="0" tIns="0" rIns="0" bIns="0" rtlCol="0" anchor="t">
            <a:spAutoFit/>
          </a:bodyPr>
          <a:lstStyle/>
          <a:p>
            <a:pPr algn="ctr">
              <a:lnSpc>
                <a:spcPts val="5040"/>
              </a:lnSpc>
              <a:spcBef>
                <a:spcPct val="0"/>
              </a:spcBef>
            </a:pPr>
            <a:r>
              <a:rPr lang="en-US" sz="3600" dirty="0">
                <a:solidFill>
                  <a:srgbClr val="FF3131"/>
                </a:solidFill>
                <a:latin typeface="TT Chocolates Bold"/>
              </a:rPr>
              <a:t>Order</a:t>
            </a:r>
          </a:p>
          <a:p>
            <a:pPr>
              <a:lnSpc>
                <a:spcPts val="5040"/>
              </a:lnSpc>
              <a:spcBef>
                <a:spcPct val="0"/>
              </a:spcBef>
            </a:pPr>
            <a:r>
              <a:rPr lang="en-US" sz="3600" u="sng" dirty="0">
                <a:solidFill>
                  <a:srgbClr val="000000"/>
                </a:solidFill>
                <a:latin typeface="TT Chocolates Bold"/>
              </a:rPr>
              <a:t>Order is the classification that consists of several families. Orders above the family classification and below the ranking of classes. </a:t>
            </a:r>
            <a:r>
              <a:rPr lang="en-US" sz="3600" dirty="0">
                <a:solidFill>
                  <a:srgbClr val="000000"/>
                </a:solidFill>
                <a:latin typeface="TT Chocolates Bold"/>
              </a:rPr>
              <a:t>An order consists of multiple families that share many characteristics and evolutionary traits.</a:t>
            </a:r>
          </a:p>
        </p:txBody>
      </p:sp>
      <p:sp>
        <p:nvSpPr>
          <p:cNvPr id="6" name="TextBox 6"/>
          <p:cNvSpPr txBox="1"/>
          <p:nvPr/>
        </p:nvSpPr>
        <p:spPr>
          <a:xfrm>
            <a:off x="4087206" y="6882765"/>
            <a:ext cx="13955211" cy="3175635"/>
          </a:xfrm>
          <a:prstGeom prst="rect">
            <a:avLst/>
          </a:prstGeom>
        </p:spPr>
        <p:txBody>
          <a:bodyPr lIns="0" tIns="0" rIns="0" bIns="0" rtlCol="0" anchor="t">
            <a:spAutoFit/>
          </a:bodyPr>
          <a:lstStyle/>
          <a:p>
            <a:pPr algn="ctr">
              <a:lnSpc>
                <a:spcPts val="5040"/>
              </a:lnSpc>
              <a:spcBef>
                <a:spcPct val="0"/>
              </a:spcBef>
            </a:pPr>
            <a:r>
              <a:rPr lang="en-US" sz="3600" dirty="0">
                <a:solidFill>
                  <a:srgbClr val="FF3131"/>
                </a:solidFill>
                <a:latin typeface="TT Chocolates Bold"/>
              </a:rPr>
              <a:t>Family</a:t>
            </a:r>
          </a:p>
          <a:p>
            <a:pPr>
              <a:lnSpc>
                <a:spcPts val="5040"/>
              </a:lnSpc>
              <a:spcBef>
                <a:spcPct val="0"/>
              </a:spcBef>
            </a:pPr>
            <a:r>
              <a:rPr lang="en-US" sz="3600" u="sng" dirty="0">
                <a:solidFill>
                  <a:srgbClr val="000000"/>
                </a:solidFill>
                <a:latin typeface="TT Chocolates Bold"/>
              </a:rPr>
              <a:t>When a group of genera with similar characteristics and traits are pulled together it is called a family. </a:t>
            </a:r>
            <a:r>
              <a:rPr lang="en-US" sz="3600" dirty="0">
                <a:solidFill>
                  <a:srgbClr val="000000"/>
                </a:solidFill>
                <a:latin typeface="TT Chocolates Bold"/>
              </a:rPr>
              <a:t>The family is the ranking between orders and genus in the Linnean classification. Multiple genera make up a family group.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687178">
            <a:off x="-3874964" y="-1977778"/>
            <a:ext cx="7740997" cy="9234592"/>
          </a:xfrm>
          <a:custGeom>
            <a:avLst/>
            <a:gdLst/>
            <a:ahLst/>
            <a:cxnLst/>
            <a:rect l="l" t="t" r="r" b="b"/>
            <a:pathLst>
              <a:path w="7740997" h="9234592">
                <a:moveTo>
                  <a:pt x="0" y="0"/>
                </a:moveTo>
                <a:lnTo>
                  <a:pt x="7740997" y="0"/>
                </a:lnTo>
                <a:lnTo>
                  <a:pt x="7740997" y="9234592"/>
                </a:lnTo>
                <a:lnTo>
                  <a:pt x="0" y="9234592"/>
                </a:lnTo>
                <a:lnTo>
                  <a:pt x="0" y="0"/>
                </a:lnTo>
                <a:close/>
              </a:path>
            </a:pathLst>
          </a:custGeom>
          <a:blipFill>
            <a:blip r:embed="rId2"/>
            <a:stretch>
              <a:fillRect/>
            </a:stretch>
          </a:blipFill>
        </p:spPr>
        <p:txBody>
          <a:bodyPr/>
          <a:lstStyle/>
          <a:p>
            <a:endParaRPr lang="en-US"/>
          </a:p>
        </p:txBody>
      </p:sp>
      <p:sp>
        <p:nvSpPr>
          <p:cNvPr id="3" name="Freeform 3"/>
          <p:cNvSpPr/>
          <p:nvPr/>
        </p:nvSpPr>
        <p:spPr>
          <a:xfrm rot="-1968593">
            <a:off x="-310549" y="6918480"/>
            <a:ext cx="4694922" cy="5600788"/>
          </a:xfrm>
          <a:custGeom>
            <a:avLst/>
            <a:gdLst/>
            <a:ahLst/>
            <a:cxnLst/>
            <a:rect l="l" t="t" r="r" b="b"/>
            <a:pathLst>
              <a:path w="4694922" h="5600788">
                <a:moveTo>
                  <a:pt x="0" y="0"/>
                </a:moveTo>
                <a:lnTo>
                  <a:pt x="4694922" y="0"/>
                </a:lnTo>
                <a:lnTo>
                  <a:pt x="4694922" y="5600788"/>
                </a:lnTo>
                <a:lnTo>
                  <a:pt x="0" y="5600788"/>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4736247" y="952500"/>
            <a:ext cx="13200919" cy="3813810"/>
          </a:xfrm>
          <a:prstGeom prst="rect">
            <a:avLst/>
          </a:prstGeom>
        </p:spPr>
        <p:txBody>
          <a:bodyPr lIns="0" tIns="0" rIns="0" bIns="0" rtlCol="0" anchor="t">
            <a:spAutoFit/>
          </a:bodyPr>
          <a:lstStyle/>
          <a:p>
            <a:pPr algn="ctr">
              <a:lnSpc>
                <a:spcPts val="5040"/>
              </a:lnSpc>
              <a:spcBef>
                <a:spcPct val="0"/>
              </a:spcBef>
            </a:pPr>
            <a:r>
              <a:rPr lang="en-US" sz="3600" dirty="0">
                <a:solidFill>
                  <a:srgbClr val="FF3131"/>
                </a:solidFill>
                <a:latin typeface="TT Chocolates Bold"/>
              </a:rPr>
              <a:t>Genus</a:t>
            </a:r>
          </a:p>
          <a:p>
            <a:pPr>
              <a:lnSpc>
                <a:spcPts val="5040"/>
              </a:lnSpc>
              <a:spcBef>
                <a:spcPct val="0"/>
              </a:spcBef>
            </a:pPr>
            <a:r>
              <a:rPr lang="en-US" sz="3600" u="sng" dirty="0">
                <a:solidFill>
                  <a:srgbClr val="000000"/>
                </a:solidFill>
                <a:latin typeface="TT Chocolates Bold"/>
              </a:rPr>
              <a:t>Genus is the systematic unit in the organism classification that helps determine the species of organisms as the genus groups multiple species together.</a:t>
            </a:r>
            <a:r>
              <a:rPr lang="en-US" sz="3600" dirty="0">
                <a:solidFill>
                  <a:srgbClr val="000000"/>
                </a:solidFill>
                <a:latin typeface="TT Chocolates Bold"/>
              </a:rPr>
              <a:t> A genus could also consist of one unusual species whose attributes are so unique it is classified on its own.</a:t>
            </a:r>
          </a:p>
        </p:txBody>
      </p:sp>
      <p:sp>
        <p:nvSpPr>
          <p:cNvPr id="5" name="TextBox 5"/>
          <p:cNvSpPr txBox="1"/>
          <p:nvPr/>
        </p:nvSpPr>
        <p:spPr>
          <a:xfrm>
            <a:off x="5063281" y="5708514"/>
            <a:ext cx="12762378" cy="3175635"/>
          </a:xfrm>
          <a:prstGeom prst="rect">
            <a:avLst/>
          </a:prstGeom>
        </p:spPr>
        <p:txBody>
          <a:bodyPr lIns="0" tIns="0" rIns="0" bIns="0" rtlCol="0" anchor="t">
            <a:spAutoFit/>
          </a:bodyPr>
          <a:lstStyle/>
          <a:p>
            <a:pPr algn="ctr">
              <a:lnSpc>
                <a:spcPts val="5040"/>
              </a:lnSpc>
              <a:spcBef>
                <a:spcPct val="0"/>
              </a:spcBef>
            </a:pPr>
            <a:r>
              <a:rPr lang="en-US" sz="3600" dirty="0">
                <a:solidFill>
                  <a:srgbClr val="FF3131"/>
                </a:solidFill>
                <a:latin typeface="TT Chocolates Bold"/>
              </a:rPr>
              <a:t>Species</a:t>
            </a:r>
          </a:p>
          <a:p>
            <a:pPr>
              <a:lnSpc>
                <a:spcPts val="5040"/>
              </a:lnSpc>
              <a:spcBef>
                <a:spcPct val="0"/>
              </a:spcBef>
            </a:pPr>
            <a:r>
              <a:rPr lang="en-US" sz="3600" u="sng" dirty="0">
                <a:solidFill>
                  <a:srgbClr val="000000"/>
                </a:solidFill>
                <a:latin typeface="TT Chocolates Bold"/>
              </a:rPr>
              <a:t>Species classification is the final ranking for the biological classification of living things. A species is defined as a group of organisms with similar characteristics that are able to procreate or interbreed with one another.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Freeform 2"/>
          <p:cNvSpPr/>
          <p:nvPr/>
        </p:nvSpPr>
        <p:spPr>
          <a:xfrm flipH="1">
            <a:off x="9201241" y="-1497799"/>
            <a:ext cx="8105541" cy="11043424"/>
          </a:xfrm>
          <a:custGeom>
            <a:avLst/>
            <a:gdLst/>
            <a:ahLst/>
            <a:cxnLst/>
            <a:rect l="l" t="t" r="r" b="b"/>
            <a:pathLst>
              <a:path w="8105541" h="11043424">
                <a:moveTo>
                  <a:pt x="8105541" y="0"/>
                </a:moveTo>
                <a:lnTo>
                  <a:pt x="0" y="0"/>
                </a:lnTo>
                <a:lnTo>
                  <a:pt x="0" y="11043424"/>
                </a:lnTo>
                <a:lnTo>
                  <a:pt x="8105541" y="11043424"/>
                </a:lnTo>
                <a:lnTo>
                  <a:pt x="8105541" y="0"/>
                </a:lnTo>
                <a:close/>
              </a:path>
            </a:pathLst>
          </a:custGeom>
          <a:blipFill>
            <a:blip r:embed="rId2"/>
            <a:stretch>
              <a:fillRect/>
            </a:stretch>
          </a:blipFill>
        </p:spPr>
        <p:txBody>
          <a:bodyPr/>
          <a:lstStyle/>
          <a:p>
            <a:endParaRPr lang="en-US"/>
          </a:p>
        </p:txBody>
      </p:sp>
      <p:sp>
        <p:nvSpPr>
          <p:cNvPr id="3" name="TextBox 3"/>
          <p:cNvSpPr txBox="1"/>
          <p:nvPr/>
        </p:nvSpPr>
        <p:spPr>
          <a:xfrm>
            <a:off x="1289012" y="5151065"/>
            <a:ext cx="7416928" cy="1684075"/>
          </a:xfrm>
          <a:prstGeom prst="rect">
            <a:avLst/>
          </a:prstGeom>
        </p:spPr>
        <p:txBody>
          <a:bodyPr lIns="0" tIns="0" rIns="0" bIns="0" rtlCol="0" anchor="t">
            <a:spAutoFit/>
          </a:bodyPr>
          <a:lstStyle/>
          <a:p>
            <a:pPr marL="0" lvl="0" indent="0">
              <a:lnSpc>
                <a:spcPts val="12675"/>
              </a:lnSpc>
            </a:pPr>
            <a:r>
              <a:rPr lang="en-US" sz="12675" spc="139">
                <a:solidFill>
                  <a:srgbClr val="231076"/>
                </a:solidFill>
                <a:latin typeface="Anton"/>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2416919" y="-405084"/>
            <a:ext cx="8983556" cy="11475333"/>
            <a:chOff x="0" y="0"/>
            <a:chExt cx="816575" cy="1043069"/>
          </a:xfrm>
        </p:grpSpPr>
        <p:sp>
          <p:nvSpPr>
            <p:cNvPr id="3" name="Freeform 3"/>
            <p:cNvSpPr/>
            <p:nvPr/>
          </p:nvSpPr>
          <p:spPr>
            <a:xfrm>
              <a:off x="0" y="0"/>
              <a:ext cx="816575" cy="1043069"/>
            </a:xfrm>
            <a:custGeom>
              <a:avLst/>
              <a:gdLst/>
              <a:ahLst/>
              <a:cxnLst/>
              <a:rect l="l" t="t" r="r" b="b"/>
              <a:pathLst>
                <a:path w="816575" h="1043069">
                  <a:moveTo>
                    <a:pt x="0" y="0"/>
                  </a:moveTo>
                  <a:lnTo>
                    <a:pt x="816575" y="0"/>
                  </a:lnTo>
                  <a:lnTo>
                    <a:pt x="816575" y="1043069"/>
                  </a:lnTo>
                  <a:lnTo>
                    <a:pt x="0" y="1043069"/>
                  </a:lnTo>
                  <a:close/>
                </a:path>
              </a:pathLst>
            </a:custGeom>
            <a:solidFill>
              <a:srgbClr val="8574D1"/>
            </a:solidFill>
          </p:spPr>
          <p:txBody>
            <a:bodyPr/>
            <a:lstStyle/>
            <a:p>
              <a:endParaRPr lang="en-US"/>
            </a:p>
          </p:txBody>
        </p:sp>
        <p:sp>
          <p:nvSpPr>
            <p:cNvPr id="4" name="TextBox 4"/>
            <p:cNvSpPr txBox="1"/>
            <p:nvPr/>
          </p:nvSpPr>
          <p:spPr>
            <a:xfrm>
              <a:off x="0" y="-9525"/>
              <a:ext cx="812800" cy="822325"/>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rot="-1072124">
            <a:off x="11343040" y="744938"/>
            <a:ext cx="4703894" cy="343746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a:p>
        </p:txBody>
      </p:sp>
      <p:sp>
        <p:nvSpPr>
          <p:cNvPr id="6" name="Freeform 6"/>
          <p:cNvSpPr/>
          <p:nvPr/>
        </p:nvSpPr>
        <p:spPr>
          <a:xfrm>
            <a:off x="10440986" y="4466626"/>
            <a:ext cx="9294127" cy="8861842"/>
          </a:xfrm>
          <a:custGeom>
            <a:avLst/>
            <a:gdLst/>
            <a:ahLst/>
            <a:cxnLst/>
            <a:rect l="l" t="t" r="r" b="b"/>
            <a:pathLst>
              <a:path w="9294127" h="8861842">
                <a:moveTo>
                  <a:pt x="0" y="0"/>
                </a:moveTo>
                <a:lnTo>
                  <a:pt x="9294127" y="0"/>
                </a:lnTo>
                <a:lnTo>
                  <a:pt x="9294127" y="8861842"/>
                </a:lnTo>
                <a:lnTo>
                  <a:pt x="0" y="88618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904875" y="2167132"/>
            <a:ext cx="10043297" cy="592470"/>
          </a:xfrm>
          <a:prstGeom prst="rect">
            <a:avLst/>
          </a:prstGeom>
        </p:spPr>
        <p:txBody>
          <a:bodyPr lIns="0" tIns="0" rIns="0" bIns="0" rtlCol="0" anchor="t">
            <a:spAutoFit/>
          </a:bodyPr>
          <a:lstStyle/>
          <a:p>
            <a:pPr>
              <a:lnSpc>
                <a:spcPts val="4760"/>
              </a:lnSpc>
            </a:pPr>
            <a:r>
              <a:rPr lang="en-US" sz="3400" dirty="0">
                <a:solidFill>
                  <a:srgbClr val="FF0000"/>
                </a:solidFill>
                <a:latin typeface="TT Chocolates Bold"/>
              </a:rPr>
              <a:t>What is Taxonomy ?</a:t>
            </a:r>
          </a:p>
        </p:txBody>
      </p:sp>
      <p:sp>
        <p:nvSpPr>
          <p:cNvPr id="8" name="TextBox 8"/>
          <p:cNvSpPr txBox="1"/>
          <p:nvPr/>
        </p:nvSpPr>
        <p:spPr>
          <a:xfrm>
            <a:off x="471967" y="750517"/>
            <a:ext cx="10102369" cy="505567"/>
          </a:xfrm>
          <a:prstGeom prst="rect">
            <a:avLst/>
          </a:prstGeom>
        </p:spPr>
        <p:txBody>
          <a:bodyPr lIns="0" tIns="0" rIns="0" bIns="0" rtlCol="0" anchor="t">
            <a:spAutoFit/>
          </a:bodyPr>
          <a:lstStyle/>
          <a:p>
            <a:pPr marL="0" lvl="0" indent="0">
              <a:lnSpc>
                <a:spcPts val="3779"/>
              </a:lnSpc>
            </a:pPr>
            <a:r>
              <a:rPr lang="en-US" sz="3779" spc="41" dirty="0">
                <a:solidFill>
                  <a:srgbClr val="FF0000"/>
                </a:solidFill>
                <a:latin typeface="Anton"/>
              </a:rPr>
              <a:t>BACTERIAL</a:t>
            </a:r>
            <a:r>
              <a:rPr lang="en-US" sz="3779" spc="41" dirty="0">
                <a:solidFill>
                  <a:srgbClr val="0E0340"/>
                </a:solidFill>
                <a:latin typeface="Anton"/>
              </a:rPr>
              <a:t> </a:t>
            </a:r>
            <a:r>
              <a:rPr lang="en-US" sz="3779" spc="41" dirty="0">
                <a:solidFill>
                  <a:srgbClr val="FF0000"/>
                </a:solidFill>
                <a:latin typeface="Anton"/>
              </a:rPr>
              <a:t>CLASSIFICATION AND NOMENCLATURE</a:t>
            </a:r>
          </a:p>
        </p:txBody>
      </p:sp>
      <p:sp>
        <p:nvSpPr>
          <p:cNvPr id="9" name="TextBox 9"/>
          <p:cNvSpPr txBox="1"/>
          <p:nvPr/>
        </p:nvSpPr>
        <p:spPr>
          <a:xfrm>
            <a:off x="419681" y="3182473"/>
            <a:ext cx="10889802" cy="6428027"/>
          </a:xfrm>
          <a:prstGeom prst="rect">
            <a:avLst/>
          </a:prstGeom>
        </p:spPr>
        <p:txBody>
          <a:bodyPr lIns="0" tIns="0" rIns="0" bIns="0" rtlCol="0" anchor="t">
            <a:spAutoFit/>
          </a:bodyPr>
          <a:lstStyle/>
          <a:p>
            <a:pPr>
              <a:lnSpc>
                <a:spcPts val="3620"/>
              </a:lnSpc>
              <a:spcBef>
                <a:spcPct val="0"/>
              </a:spcBef>
            </a:pPr>
            <a:r>
              <a:rPr lang="en-US" sz="2585" b="1" dirty="0">
                <a:solidFill>
                  <a:srgbClr val="0E0340"/>
                </a:solidFill>
                <a:highlight>
                  <a:srgbClr val="00FF00"/>
                </a:highlight>
                <a:ea typeface="TT Chocolates Bold"/>
              </a:rPr>
              <a:t>✓</a:t>
            </a:r>
            <a:r>
              <a:rPr lang="en-US" sz="2585" b="1" dirty="0">
                <a:solidFill>
                  <a:srgbClr val="0E0340"/>
                </a:solidFill>
                <a:ea typeface="TT Chocolates Bold"/>
              </a:rPr>
              <a:t> Taxonomy is the science of the classification of organisms, with the goal of showing evolutionary relationships among organisms.</a:t>
            </a:r>
          </a:p>
          <a:p>
            <a:pPr>
              <a:lnSpc>
                <a:spcPts val="3620"/>
              </a:lnSpc>
              <a:spcBef>
                <a:spcPct val="0"/>
              </a:spcBef>
            </a:pPr>
            <a:endParaRPr lang="en-US" sz="2585" dirty="0">
              <a:solidFill>
                <a:srgbClr val="0E0340"/>
              </a:solidFill>
              <a:ea typeface="TT Chocolates Bold"/>
            </a:endParaRPr>
          </a:p>
          <a:p>
            <a:pPr>
              <a:lnSpc>
                <a:spcPts val="3620"/>
              </a:lnSpc>
              <a:spcBef>
                <a:spcPct val="0"/>
              </a:spcBef>
            </a:pPr>
            <a:r>
              <a:rPr lang="en-US" sz="2585" dirty="0">
                <a:solidFill>
                  <a:srgbClr val="0E0340"/>
                </a:solidFill>
                <a:latin typeface="TT Chocolates Bold"/>
              </a:rPr>
              <a:t> </a:t>
            </a:r>
            <a:r>
              <a:rPr lang="en-US" sz="2585" b="1" dirty="0">
                <a:solidFill>
                  <a:srgbClr val="0E0340"/>
                </a:solidFill>
                <a:highlight>
                  <a:srgbClr val="00FF00"/>
                </a:highlight>
                <a:latin typeface="TT Chocolates Bold"/>
              </a:rPr>
              <a:t>✓</a:t>
            </a:r>
            <a:r>
              <a:rPr lang="en-US" sz="2585" b="1" dirty="0">
                <a:solidFill>
                  <a:srgbClr val="0E0340"/>
                </a:solidFill>
                <a:latin typeface="TT Chocolates Bold"/>
              </a:rPr>
              <a:t> Taxonomy includes:</a:t>
            </a:r>
          </a:p>
          <a:p>
            <a:pPr>
              <a:lnSpc>
                <a:spcPts val="3620"/>
              </a:lnSpc>
              <a:spcBef>
                <a:spcPct val="0"/>
              </a:spcBef>
            </a:pPr>
            <a:endParaRPr lang="en-US" sz="2585" dirty="0">
              <a:solidFill>
                <a:srgbClr val="0E0340"/>
              </a:solidFill>
              <a:latin typeface="TT Chocolates Bold"/>
            </a:endParaRPr>
          </a:p>
          <a:p>
            <a:pPr>
              <a:lnSpc>
                <a:spcPts val="3620"/>
              </a:lnSpc>
              <a:spcBef>
                <a:spcPct val="0"/>
              </a:spcBef>
            </a:pPr>
            <a:r>
              <a:rPr lang="en-US" sz="2585" dirty="0">
                <a:solidFill>
                  <a:srgbClr val="0E0340"/>
                </a:solidFill>
                <a:highlight>
                  <a:srgbClr val="00FF00"/>
                </a:highlight>
                <a:latin typeface="TT Chocolates Bold"/>
              </a:rPr>
              <a:t>(A)</a:t>
            </a:r>
            <a:r>
              <a:rPr lang="en-US" sz="2585" dirty="0">
                <a:solidFill>
                  <a:srgbClr val="0E0340"/>
                </a:solidFill>
                <a:latin typeface="TT Chocolates Bold"/>
              </a:rPr>
              <a:t> Identification</a:t>
            </a:r>
          </a:p>
          <a:p>
            <a:pPr>
              <a:lnSpc>
                <a:spcPts val="3620"/>
              </a:lnSpc>
              <a:spcBef>
                <a:spcPct val="0"/>
              </a:spcBef>
            </a:pPr>
            <a:r>
              <a:rPr lang="en-US" sz="2585" dirty="0">
                <a:solidFill>
                  <a:srgbClr val="0E0340"/>
                </a:solidFill>
                <a:latin typeface="TT Chocolates Bold"/>
              </a:rPr>
              <a:t>.</a:t>
            </a:r>
          </a:p>
          <a:p>
            <a:pPr>
              <a:lnSpc>
                <a:spcPts val="3620"/>
              </a:lnSpc>
              <a:spcBef>
                <a:spcPct val="0"/>
              </a:spcBef>
            </a:pPr>
            <a:r>
              <a:rPr lang="en-US" sz="2585" dirty="0">
                <a:solidFill>
                  <a:srgbClr val="0E0340"/>
                </a:solidFill>
                <a:highlight>
                  <a:srgbClr val="00FF00"/>
                </a:highlight>
                <a:latin typeface="TT Chocolates Bold"/>
              </a:rPr>
              <a:t>(B) </a:t>
            </a:r>
            <a:r>
              <a:rPr lang="en-US" sz="2585" dirty="0">
                <a:solidFill>
                  <a:srgbClr val="0E0340"/>
                </a:solidFill>
                <a:latin typeface="TT Chocolates Bold"/>
              </a:rPr>
              <a:t>Nomenclature.</a:t>
            </a:r>
          </a:p>
          <a:p>
            <a:pPr>
              <a:lnSpc>
                <a:spcPts val="3620"/>
              </a:lnSpc>
              <a:spcBef>
                <a:spcPct val="0"/>
              </a:spcBef>
            </a:pPr>
            <a:endParaRPr lang="en-US" sz="2585" dirty="0">
              <a:solidFill>
                <a:srgbClr val="0E0340"/>
              </a:solidFill>
              <a:latin typeface="TT Chocolates Bold"/>
            </a:endParaRPr>
          </a:p>
          <a:p>
            <a:pPr>
              <a:lnSpc>
                <a:spcPts val="3620"/>
              </a:lnSpc>
              <a:spcBef>
                <a:spcPct val="0"/>
              </a:spcBef>
            </a:pPr>
            <a:r>
              <a:rPr lang="en-US" sz="2585" dirty="0">
                <a:solidFill>
                  <a:srgbClr val="0E0340"/>
                </a:solidFill>
                <a:highlight>
                  <a:srgbClr val="00FF00"/>
                </a:highlight>
                <a:latin typeface="TT Chocolates Bold"/>
              </a:rPr>
              <a:t>(C) </a:t>
            </a:r>
            <a:r>
              <a:rPr lang="en-US" sz="2585" dirty="0">
                <a:solidFill>
                  <a:srgbClr val="0E0340"/>
                </a:solidFill>
                <a:latin typeface="TT Chocolates Bold"/>
              </a:rPr>
              <a:t>Classification.</a:t>
            </a:r>
          </a:p>
          <a:p>
            <a:pPr>
              <a:lnSpc>
                <a:spcPts val="3620"/>
              </a:lnSpc>
              <a:spcBef>
                <a:spcPct val="0"/>
              </a:spcBef>
            </a:pPr>
            <a:endParaRPr lang="en-US" sz="2585" dirty="0">
              <a:solidFill>
                <a:srgbClr val="0E0340"/>
              </a:solidFill>
              <a:latin typeface="TT Chocolates Bold"/>
            </a:endParaRPr>
          </a:p>
          <a:p>
            <a:pPr>
              <a:lnSpc>
                <a:spcPts val="3620"/>
              </a:lnSpc>
              <a:spcBef>
                <a:spcPct val="0"/>
              </a:spcBef>
            </a:pPr>
            <a:endParaRPr lang="en-US" sz="2585" dirty="0">
              <a:solidFill>
                <a:srgbClr val="0E0340"/>
              </a:solidFill>
              <a:latin typeface="TT Chocolates Bold"/>
            </a:endParaRPr>
          </a:p>
          <a:p>
            <a:pPr>
              <a:lnSpc>
                <a:spcPts val="3620"/>
              </a:lnSpc>
              <a:spcBef>
                <a:spcPct val="0"/>
              </a:spcBef>
            </a:pPr>
            <a:endParaRPr lang="en-US" sz="2585" dirty="0">
              <a:solidFill>
                <a:srgbClr val="0E0340"/>
              </a:solidFill>
              <a:latin typeface="TT Chocolates Bold"/>
            </a:endParaRPr>
          </a:p>
          <a:p>
            <a:pPr>
              <a:lnSpc>
                <a:spcPts val="3620"/>
              </a:lnSpc>
              <a:spcBef>
                <a:spcPct val="0"/>
              </a:spcBef>
            </a:pPr>
            <a:endParaRPr lang="en-US" sz="2585" dirty="0">
              <a:solidFill>
                <a:srgbClr val="0E0340"/>
              </a:solidFill>
              <a:latin typeface="TT Chocolate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1147505" y="5513822"/>
            <a:ext cx="1122875" cy="2297119"/>
          </a:xfrm>
          <a:prstGeom prst="rect">
            <a:avLst/>
          </a:prstGeom>
        </p:spPr>
        <p:txBody>
          <a:bodyPr lIns="0" tIns="0" rIns="0" bIns="0" rtlCol="0" anchor="t">
            <a:spAutoFit/>
          </a:bodyPr>
          <a:lstStyle/>
          <a:p>
            <a:pPr algn="r">
              <a:lnSpc>
                <a:spcPts val="19512"/>
              </a:lnSpc>
            </a:pPr>
            <a:r>
              <a:rPr lang="en-US" sz="11477" dirty="0">
                <a:solidFill>
                  <a:srgbClr val="0E0340"/>
                </a:solidFill>
                <a:highlight>
                  <a:srgbClr val="00FF00"/>
                </a:highlight>
                <a:latin typeface="TT Chocolates Bold"/>
              </a:rPr>
              <a:t>2</a:t>
            </a:r>
          </a:p>
        </p:txBody>
      </p:sp>
      <p:sp>
        <p:nvSpPr>
          <p:cNvPr id="3" name="TextBox 3"/>
          <p:cNvSpPr txBox="1"/>
          <p:nvPr/>
        </p:nvSpPr>
        <p:spPr>
          <a:xfrm>
            <a:off x="2787752" y="6560350"/>
            <a:ext cx="6487269" cy="2586908"/>
          </a:xfrm>
          <a:prstGeom prst="rect">
            <a:avLst/>
          </a:prstGeom>
        </p:spPr>
        <p:txBody>
          <a:bodyPr lIns="0" tIns="0" rIns="0" bIns="0" rtlCol="0" anchor="t">
            <a:spAutoFit/>
          </a:bodyPr>
          <a:lstStyle/>
          <a:p>
            <a:pPr>
              <a:lnSpc>
                <a:spcPts val="4939"/>
              </a:lnSpc>
            </a:pPr>
            <a:r>
              <a:rPr lang="en-US" sz="3528" b="1" u="sng" dirty="0">
                <a:solidFill>
                  <a:srgbClr val="FF3131"/>
                </a:solidFill>
                <a:latin typeface="Questrial"/>
              </a:rPr>
              <a:t>Nomenclature</a:t>
            </a:r>
            <a:r>
              <a:rPr lang="en-US" sz="3528" dirty="0">
                <a:solidFill>
                  <a:srgbClr val="0E0340"/>
                </a:solidFill>
                <a:latin typeface="Questrial"/>
              </a:rPr>
              <a:t>  </a:t>
            </a:r>
          </a:p>
          <a:p>
            <a:pPr>
              <a:lnSpc>
                <a:spcPts val="4239"/>
              </a:lnSpc>
            </a:pPr>
            <a:r>
              <a:rPr lang="en-US" sz="3028" dirty="0">
                <a:solidFill>
                  <a:srgbClr val="0E0340"/>
                </a:solidFill>
                <a:latin typeface="Questrial"/>
              </a:rPr>
              <a:t>is the process of assigning taxonomic organism. Names ranking to of the each various living </a:t>
            </a:r>
          </a:p>
          <a:p>
            <a:pPr marL="0" lvl="0" indent="0" algn="l">
              <a:lnSpc>
                <a:spcPts val="2839"/>
              </a:lnSpc>
              <a:spcBef>
                <a:spcPct val="0"/>
              </a:spcBef>
            </a:pPr>
            <a:endParaRPr lang="en-US" sz="3028" dirty="0">
              <a:solidFill>
                <a:srgbClr val="0E0340"/>
              </a:solidFill>
              <a:latin typeface="Questrial"/>
            </a:endParaRPr>
          </a:p>
        </p:txBody>
      </p:sp>
      <p:sp>
        <p:nvSpPr>
          <p:cNvPr id="4" name="TextBox 4"/>
          <p:cNvSpPr txBox="1"/>
          <p:nvPr/>
        </p:nvSpPr>
        <p:spPr>
          <a:xfrm>
            <a:off x="776353" y="791118"/>
            <a:ext cx="1122875" cy="2297119"/>
          </a:xfrm>
          <a:prstGeom prst="rect">
            <a:avLst/>
          </a:prstGeom>
        </p:spPr>
        <p:txBody>
          <a:bodyPr lIns="0" tIns="0" rIns="0" bIns="0" rtlCol="0" anchor="t">
            <a:spAutoFit/>
          </a:bodyPr>
          <a:lstStyle/>
          <a:p>
            <a:pPr algn="r">
              <a:lnSpc>
                <a:spcPts val="19512"/>
              </a:lnSpc>
            </a:pPr>
            <a:r>
              <a:rPr lang="en-US" sz="11477" dirty="0">
                <a:solidFill>
                  <a:srgbClr val="0E0340"/>
                </a:solidFill>
                <a:highlight>
                  <a:srgbClr val="00FF00"/>
                </a:highlight>
                <a:latin typeface="TT Chocolates Bold"/>
              </a:rPr>
              <a:t>1</a:t>
            </a:r>
          </a:p>
        </p:txBody>
      </p:sp>
      <p:sp>
        <p:nvSpPr>
          <p:cNvPr id="5" name="TextBox 5"/>
          <p:cNvSpPr txBox="1"/>
          <p:nvPr/>
        </p:nvSpPr>
        <p:spPr>
          <a:xfrm>
            <a:off x="2227708" y="1976735"/>
            <a:ext cx="7588411" cy="2755183"/>
          </a:xfrm>
          <a:prstGeom prst="rect">
            <a:avLst/>
          </a:prstGeom>
        </p:spPr>
        <p:txBody>
          <a:bodyPr lIns="0" tIns="0" rIns="0" bIns="0" rtlCol="0" anchor="t">
            <a:spAutoFit/>
          </a:bodyPr>
          <a:lstStyle/>
          <a:p>
            <a:pPr>
              <a:lnSpc>
                <a:spcPts val="4939"/>
              </a:lnSpc>
            </a:pPr>
            <a:r>
              <a:rPr lang="en-US" sz="3528" b="1" u="sng" dirty="0">
                <a:solidFill>
                  <a:srgbClr val="FF3131"/>
                </a:solidFill>
                <a:latin typeface="Questrial"/>
              </a:rPr>
              <a:t>Identification</a:t>
            </a:r>
            <a:r>
              <a:rPr lang="en-US" sz="3528" b="1" u="sng" dirty="0">
                <a:solidFill>
                  <a:srgbClr val="0E0340"/>
                </a:solidFill>
                <a:latin typeface="Questrial"/>
              </a:rPr>
              <a:t> </a:t>
            </a:r>
          </a:p>
          <a:p>
            <a:pPr>
              <a:lnSpc>
                <a:spcPts val="4239"/>
              </a:lnSpc>
            </a:pPr>
            <a:r>
              <a:rPr lang="en-US" sz="3028" dirty="0">
                <a:solidFill>
                  <a:srgbClr val="0E0340"/>
                </a:solidFill>
                <a:latin typeface="Questrial"/>
              </a:rPr>
              <a:t> </a:t>
            </a:r>
          </a:p>
          <a:p>
            <a:pPr>
              <a:lnSpc>
                <a:spcPts val="4239"/>
              </a:lnSpc>
            </a:pPr>
            <a:r>
              <a:rPr lang="en-US" sz="3028" dirty="0">
                <a:solidFill>
                  <a:srgbClr val="0E0340"/>
                </a:solidFill>
                <a:latin typeface="Questrial"/>
              </a:rPr>
              <a:t>is the process of studying and recording the identical and distinguishing features</a:t>
            </a:r>
          </a:p>
          <a:p>
            <a:pPr marL="0" lvl="0" indent="0" algn="l">
              <a:lnSpc>
                <a:spcPts val="4239"/>
              </a:lnSpc>
              <a:spcBef>
                <a:spcPct val="0"/>
              </a:spcBef>
            </a:pPr>
            <a:endParaRPr lang="en-US" sz="3028" dirty="0">
              <a:solidFill>
                <a:srgbClr val="0E0340"/>
              </a:solidFill>
              <a:latin typeface="Questrial"/>
            </a:endParaRPr>
          </a:p>
        </p:txBody>
      </p:sp>
      <p:sp>
        <p:nvSpPr>
          <p:cNvPr id="6" name="TextBox 6"/>
          <p:cNvSpPr txBox="1"/>
          <p:nvPr/>
        </p:nvSpPr>
        <p:spPr>
          <a:xfrm>
            <a:off x="9285183" y="4052561"/>
            <a:ext cx="1122875" cy="2297119"/>
          </a:xfrm>
          <a:prstGeom prst="rect">
            <a:avLst/>
          </a:prstGeom>
        </p:spPr>
        <p:txBody>
          <a:bodyPr lIns="0" tIns="0" rIns="0" bIns="0" rtlCol="0" anchor="t">
            <a:spAutoFit/>
          </a:bodyPr>
          <a:lstStyle/>
          <a:p>
            <a:pPr algn="r">
              <a:lnSpc>
                <a:spcPts val="19512"/>
              </a:lnSpc>
            </a:pPr>
            <a:r>
              <a:rPr lang="en-US" sz="11477" dirty="0">
                <a:solidFill>
                  <a:srgbClr val="0E0340"/>
                </a:solidFill>
                <a:highlight>
                  <a:srgbClr val="00FF00"/>
                </a:highlight>
                <a:latin typeface="TT Chocolates Bold"/>
              </a:rPr>
              <a:t>3</a:t>
            </a:r>
          </a:p>
        </p:txBody>
      </p:sp>
      <p:sp>
        <p:nvSpPr>
          <p:cNvPr id="7" name="TextBox 7"/>
          <p:cNvSpPr txBox="1"/>
          <p:nvPr/>
        </p:nvSpPr>
        <p:spPr>
          <a:xfrm>
            <a:off x="10502125" y="5076825"/>
            <a:ext cx="7528576" cy="2123358"/>
          </a:xfrm>
          <a:prstGeom prst="rect">
            <a:avLst/>
          </a:prstGeom>
        </p:spPr>
        <p:txBody>
          <a:bodyPr lIns="0" tIns="0" rIns="0" bIns="0" rtlCol="0" anchor="t">
            <a:spAutoFit/>
          </a:bodyPr>
          <a:lstStyle/>
          <a:p>
            <a:pPr>
              <a:lnSpc>
                <a:spcPts val="4239"/>
              </a:lnSpc>
            </a:pPr>
            <a:r>
              <a:rPr lang="en-US" sz="3028" b="1" u="sng" dirty="0">
                <a:solidFill>
                  <a:srgbClr val="FF3131"/>
                </a:solidFill>
                <a:latin typeface="Questrial"/>
              </a:rPr>
              <a:t>Classification</a:t>
            </a:r>
            <a:r>
              <a:rPr lang="en-US" sz="3028" b="1" dirty="0">
                <a:solidFill>
                  <a:srgbClr val="0E0340"/>
                </a:solidFill>
                <a:latin typeface="Questrial"/>
              </a:rPr>
              <a:t> </a:t>
            </a:r>
            <a:r>
              <a:rPr lang="en-US" sz="3028" dirty="0">
                <a:solidFill>
                  <a:srgbClr val="0E0340"/>
                </a:solidFill>
                <a:latin typeface="Questrial"/>
              </a:rPr>
              <a:t> </a:t>
            </a:r>
          </a:p>
          <a:p>
            <a:pPr marL="0" lvl="0" indent="0" algn="l">
              <a:lnSpc>
                <a:spcPts val="4239"/>
              </a:lnSpc>
              <a:spcBef>
                <a:spcPct val="0"/>
              </a:spcBef>
            </a:pPr>
            <a:r>
              <a:rPr lang="en-US" sz="3028" dirty="0">
                <a:solidFill>
                  <a:srgbClr val="0E0340"/>
                </a:solidFill>
                <a:latin typeface="Questrial"/>
              </a:rPr>
              <a:t>is a method for organizing microorganisms into groups or taxa based on similar morphologic, physiologic, and genetic traits.</a:t>
            </a:r>
          </a:p>
        </p:txBody>
      </p:sp>
      <p:sp>
        <p:nvSpPr>
          <p:cNvPr id="8" name="Freeform 8"/>
          <p:cNvSpPr/>
          <p:nvPr/>
        </p:nvSpPr>
        <p:spPr>
          <a:xfrm rot="-1072124">
            <a:off x="13343975" y="448257"/>
            <a:ext cx="4703894" cy="343746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a:p>
        </p:txBody>
      </p:sp>
      <p:sp>
        <p:nvSpPr>
          <p:cNvPr id="9" name="Freeform 9"/>
          <p:cNvSpPr/>
          <p:nvPr/>
        </p:nvSpPr>
        <p:spPr>
          <a:xfrm rot="-7300918">
            <a:off x="82682" y="7845951"/>
            <a:ext cx="2694386" cy="1697636"/>
          </a:xfrm>
          <a:custGeom>
            <a:avLst/>
            <a:gdLst/>
            <a:ahLst/>
            <a:cxnLst/>
            <a:rect l="l" t="t" r="r" b="b"/>
            <a:pathLst>
              <a:path w="2694386" h="1697636">
                <a:moveTo>
                  <a:pt x="0" y="0"/>
                </a:moveTo>
                <a:lnTo>
                  <a:pt x="2694386" y="0"/>
                </a:lnTo>
                <a:lnTo>
                  <a:pt x="2694386" y="1697636"/>
                </a:lnTo>
                <a:lnTo>
                  <a:pt x="0" y="1697636"/>
                </a:lnTo>
                <a:lnTo>
                  <a:pt x="0" y="0"/>
                </a:lnTo>
                <a:close/>
              </a:path>
            </a:pathLst>
          </a:custGeom>
          <a:blipFill>
            <a:blip r:embed="rId3"/>
            <a:stretch>
              <a:fillRect/>
            </a:stretch>
          </a:blipFill>
        </p:spPr>
        <p:txBody>
          <a:bodyPr/>
          <a:lstStyle/>
          <a:p>
            <a:endParaRPr lang="en-US"/>
          </a:p>
        </p:txBody>
      </p:sp>
      <p:sp>
        <p:nvSpPr>
          <p:cNvPr id="10" name="Freeform 10"/>
          <p:cNvSpPr/>
          <p:nvPr/>
        </p:nvSpPr>
        <p:spPr>
          <a:xfrm rot="-7300918">
            <a:off x="15582929" y="7943597"/>
            <a:ext cx="2694386" cy="1697636"/>
          </a:xfrm>
          <a:custGeom>
            <a:avLst/>
            <a:gdLst/>
            <a:ahLst/>
            <a:cxnLst/>
            <a:rect l="l" t="t" r="r" b="b"/>
            <a:pathLst>
              <a:path w="2694386" h="1697636">
                <a:moveTo>
                  <a:pt x="0" y="0"/>
                </a:moveTo>
                <a:lnTo>
                  <a:pt x="2694386" y="0"/>
                </a:lnTo>
                <a:lnTo>
                  <a:pt x="2694386" y="1697636"/>
                </a:lnTo>
                <a:lnTo>
                  <a:pt x="0" y="169763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1849125" y="432204"/>
            <a:ext cx="3153073" cy="629920"/>
          </a:xfrm>
          <a:prstGeom prst="rect">
            <a:avLst/>
          </a:prstGeom>
        </p:spPr>
        <p:txBody>
          <a:bodyPr lIns="0" tIns="0" rIns="0" bIns="0" rtlCol="0" anchor="t">
            <a:spAutoFit/>
          </a:bodyPr>
          <a:lstStyle/>
          <a:p>
            <a:pPr algn="ctr">
              <a:lnSpc>
                <a:spcPts val="5179"/>
              </a:lnSpc>
              <a:spcBef>
                <a:spcPct val="0"/>
              </a:spcBef>
            </a:pPr>
            <a:r>
              <a:rPr lang="en-US" sz="3699">
                <a:solidFill>
                  <a:srgbClr val="FF3131"/>
                </a:solidFill>
                <a:latin typeface="TT Chocolates Bold"/>
              </a:rPr>
              <a:t>Nomenclature  </a:t>
            </a:r>
          </a:p>
        </p:txBody>
      </p:sp>
      <p:sp>
        <p:nvSpPr>
          <p:cNvPr id="3" name="Freeform 3"/>
          <p:cNvSpPr/>
          <p:nvPr/>
        </p:nvSpPr>
        <p:spPr>
          <a:xfrm rot="-1072124">
            <a:off x="14907353" y="-690031"/>
            <a:ext cx="4703894" cy="3437461"/>
          </a:xfrm>
          <a:custGeom>
            <a:avLst/>
            <a:gdLst/>
            <a:ahLst/>
            <a:cxnLst/>
            <a:rect l="l" t="t" r="r" b="b"/>
            <a:pathLst>
              <a:path w="4703894" h="3437461">
                <a:moveTo>
                  <a:pt x="0" y="0"/>
                </a:moveTo>
                <a:lnTo>
                  <a:pt x="4703894" y="0"/>
                </a:lnTo>
                <a:lnTo>
                  <a:pt x="4703894" y="3437462"/>
                </a:lnTo>
                <a:lnTo>
                  <a:pt x="0" y="3437462"/>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533400" y="1333500"/>
            <a:ext cx="15017660" cy="7845096"/>
          </a:xfrm>
          <a:prstGeom prst="rect">
            <a:avLst/>
          </a:prstGeom>
        </p:spPr>
        <p:txBody>
          <a:bodyPr lIns="0" tIns="0" rIns="0" bIns="0" rtlCol="0" anchor="t">
            <a:spAutoFit/>
          </a:bodyPr>
          <a:lstStyle/>
          <a:p>
            <a:pPr marL="539754" lvl="1" indent="-269877">
              <a:lnSpc>
                <a:spcPts val="3500"/>
              </a:lnSpc>
              <a:buFont typeface="Arial"/>
              <a:buChar char="•"/>
            </a:pPr>
            <a:r>
              <a:rPr lang="en-US" sz="2500" dirty="0">
                <a:solidFill>
                  <a:srgbClr val="000000"/>
                </a:solidFill>
                <a:latin typeface="TT Chocolates Bold"/>
              </a:rPr>
              <a:t>is the naming of microorganisms according to established rules and guidelines set forth in the International Code of Nomenclature of Bacteria (ICNB) </a:t>
            </a:r>
            <a:r>
              <a:rPr lang="en-US" sz="2500" u="sng" dirty="0">
                <a:solidFill>
                  <a:srgbClr val="FF3131"/>
                </a:solidFill>
                <a:latin typeface="TT Chocolates Bold"/>
              </a:rPr>
              <a:t>or</a:t>
            </a:r>
            <a:r>
              <a:rPr lang="en-US" sz="2500" dirty="0">
                <a:solidFill>
                  <a:srgbClr val="000000"/>
                </a:solidFill>
                <a:latin typeface="TT Chocolates Bold"/>
              </a:rPr>
              <a:t> the Bacteriological Code (BC).</a:t>
            </a:r>
          </a:p>
          <a:p>
            <a:pPr>
              <a:lnSpc>
                <a:spcPts val="2660"/>
              </a:lnSpc>
              <a:spcBef>
                <a:spcPct val="0"/>
              </a:spcBef>
            </a:pPr>
            <a:r>
              <a:rPr lang="en-US" sz="1900" dirty="0">
                <a:solidFill>
                  <a:srgbClr val="000000"/>
                </a:solidFill>
                <a:sym typeface="TT Chocolates Bold"/>
              </a:rPr>
              <a:t></a:t>
            </a:r>
          </a:p>
          <a:p>
            <a:pPr marL="539754" lvl="1" indent="-269877">
              <a:lnSpc>
                <a:spcPts val="3500"/>
              </a:lnSpc>
              <a:buFont typeface="Arial"/>
              <a:buChar char="•"/>
            </a:pPr>
            <a:r>
              <a:rPr lang="en-US" sz="2500" dirty="0">
                <a:solidFill>
                  <a:srgbClr val="000000"/>
                </a:solidFill>
                <a:latin typeface="TT Chocolates Bold"/>
              </a:rPr>
              <a:t> In this binomial (two name) system of nomenclature, every organism is assigned a genus and a species of Latin or Greek derivation. Each organism has a scientific “label” consisting of two parts:</a:t>
            </a:r>
          </a:p>
          <a:p>
            <a:pPr>
              <a:lnSpc>
                <a:spcPts val="2100"/>
              </a:lnSpc>
              <a:spcBef>
                <a:spcPct val="0"/>
              </a:spcBef>
            </a:pPr>
            <a:endParaRPr lang="en-US" sz="2500" dirty="0">
              <a:solidFill>
                <a:srgbClr val="000000"/>
              </a:solidFill>
              <a:latin typeface="TT Chocolates Bold"/>
            </a:endParaRPr>
          </a:p>
          <a:p>
            <a:pPr>
              <a:lnSpc>
                <a:spcPts val="3500"/>
              </a:lnSpc>
              <a:spcBef>
                <a:spcPct val="0"/>
              </a:spcBef>
            </a:pPr>
            <a:r>
              <a:rPr lang="en-US" sz="2500" dirty="0">
                <a:solidFill>
                  <a:srgbClr val="000000"/>
                </a:solidFill>
                <a:highlight>
                  <a:srgbClr val="00FF00"/>
                </a:highlight>
                <a:latin typeface="TT Chocolates Bold"/>
              </a:rPr>
              <a:t>1. </a:t>
            </a:r>
            <a:r>
              <a:rPr lang="en-US" sz="2500" dirty="0">
                <a:solidFill>
                  <a:srgbClr val="000000"/>
                </a:solidFill>
                <a:latin typeface="TT Chocolates Bold"/>
              </a:rPr>
              <a:t>The genus designation, in which the first letter is always capitalized.</a:t>
            </a:r>
          </a:p>
          <a:p>
            <a:pPr>
              <a:lnSpc>
                <a:spcPts val="3500"/>
              </a:lnSpc>
              <a:spcBef>
                <a:spcPct val="0"/>
              </a:spcBef>
            </a:pPr>
            <a:r>
              <a:rPr lang="en-US" sz="2500" dirty="0">
                <a:solidFill>
                  <a:srgbClr val="000000"/>
                </a:solidFill>
                <a:highlight>
                  <a:srgbClr val="00FF00"/>
                </a:highlight>
                <a:latin typeface="TT Chocolates Bold"/>
              </a:rPr>
              <a:t>2. </a:t>
            </a:r>
            <a:r>
              <a:rPr lang="en-US" sz="2500" dirty="0">
                <a:solidFill>
                  <a:srgbClr val="000000"/>
                </a:solidFill>
                <a:latin typeface="TT Chocolates Bold"/>
              </a:rPr>
              <a:t>The species designation, in which the first letter is always lowercase.</a:t>
            </a:r>
          </a:p>
          <a:p>
            <a:pPr>
              <a:lnSpc>
                <a:spcPts val="2100"/>
              </a:lnSpc>
              <a:spcBef>
                <a:spcPct val="0"/>
              </a:spcBef>
            </a:pPr>
            <a:endParaRPr lang="en-US" sz="2500" dirty="0">
              <a:solidFill>
                <a:srgbClr val="000000"/>
              </a:solidFill>
              <a:latin typeface="TT Chocolates Bold"/>
            </a:endParaRPr>
          </a:p>
          <a:p>
            <a:pPr marL="539754" lvl="1" indent="-269877">
              <a:lnSpc>
                <a:spcPts val="3500"/>
              </a:lnSpc>
              <a:buFont typeface="Arial"/>
              <a:buChar char="•"/>
            </a:pPr>
            <a:r>
              <a:rPr lang="en-US" sz="2500" dirty="0">
                <a:solidFill>
                  <a:srgbClr val="000000"/>
                </a:solidFill>
                <a:sym typeface="TT Chocolates Bold"/>
              </a:rPr>
              <a:t> The two components are used simultaneously and are printed in italics </a:t>
            </a:r>
            <a:r>
              <a:rPr lang="en-US" sz="2500" u="sng" dirty="0">
                <a:solidFill>
                  <a:srgbClr val="FF3131"/>
                </a:solidFill>
                <a:latin typeface="TT Chocolates Bold"/>
              </a:rPr>
              <a:t>or</a:t>
            </a:r>
            <a:r>
              <a:rPr lang="en-US" sz="2500" dirty="0">
                <a:solidFill>
                  <a:srgbClr val="000000"/>
                </a:solidFill>
                <a:latin typeface="TT Chocolates Bold"/>
              </a:rPr>
              <a:t> underlined when written in the text. For example, the </a:t>
            </a:r>
            <a:r>
              <a:rPr lang="en-US" sz="2500" dirty="0">
                <a:solidFill>
                  <a:srgbClr val="FF3131"/>
                </a:solidFill>
                <a:latin typeface="TT Chocolates Bold"/>
              </a:rPr>
              <a:t>streptococci</a:t>
            </a:r>
            <a:r>
              <a:rPr lang="en-US" sz="2500" dirty="0">
                <a:solidFill>
                  <a:srgbClr val="000000"/>
                </a:solidFill>
                <a:latin typeface="TT Chocolates Bold"/>
              </a:rPr>
              <a:t> include </a:t>
            </a:r>
            <a:r>
              <a:rPr lang="en-US" sz="2500" dirty="0">
                <a:solidFill>
                  <a:srgbClr val="FF3131"/>
                </a:solidFill>
                <a:latin typeface="TT Chocolates Bold Italics"/>
              </a:rPr>
              <a:t>Streptococcus pneumoniae</a:t>
            </a:r>
            <a:r>
              <a:rPr lang="en-US" sz="2500" dirty="0">
                <a:solidFill>
                  <a:srgbClr val="000000"/>
                </a:solidFill>
                <a:latin typeface="TT Chocolates Bold"/>
              </a:rPr>
              <a:t>,</a:t>
            </a:r>
          </a:p>
          <a:p>
            <a:pPr>
              <a:lnSpc>
                <a:spcPts val="3500"/>
              </a:lnSpc>
              <a:spcBef>
                <a:spcPct val="0"/>
              </a:spcBef>
            </a:pPr>
            <a:r>
              <a:rPr lang="en-US" sz="2500" dirty="0">
                <a:solidFill>
                  <a:srgbClr val="000000"/>
                </a:solidFill>
                <a:latin typeface="TT Chocolates Bold"/>
              </a:rPr>
              <a:t>         </a:t>
            </a:r>
            <a:r>
              <a:rPr lang="en-US" sz="2500" dirty="0">
                <a:solidFill>
                  <a:srgbClr val="FF3131"/>
                </a:solidFill>
                <a:latin typeface="TT Chocolates Bold Italics"/>
              </a:rPr>
              <a:t>Streptococcus pyogenes</a:t>
            </a:r>
            <a:r>
              <a:rPr lang="en-US" sz="2500" dirty="0">
                <a:solidFill>
                  <a:srgbClr val="000000"/>
                </a:solidFill>
                <a:latin typeface="TT Chocolates Bold"/>
              </a:rPr>
              <a:t>, </a:t>
            </a:r>
            <a:r>
              <a:rPr lang="en-US" sz="2500" dirty="0">
                <a:solidFill>
                  <a:srgbClr val="FF3131"/>
                </a:solidFill>
                <a:latin typeface="TT Chocolates Bold Italics"/>
              </a:rPr>
              <a:t>and Streptococcus </a:t>
            </a:r>
            <a:r>
              <a:rPr lang="en-US" sz="2500" dirty="0" err="1">
                <a:solidFill>
                  <a:srgbClr val="FF3131"/>
                </a:solidFill>
                <a:latin typeface="TT Chocolates Bold Italics"/>
              </a:rPr>
              <a:t>bovis</a:t>
            </a:r>
            <a:r>
              <a:rPr lang="en-US" sz="2500" dirty="0">
                <a:solidFill>
                  <a:srgbClr val="000000"/>
                </a:solidFill>
                <a:latin typeface="TT Chocolates Bold"/>
              </a:rPr>
              <a:t>, among others.</a:t>
            </a:r>
          </a:p>
          <a:p>
            <a:pPr>
              <a:lnSpc>
                <a:spcPts val="1260"/>
              </a:lnSpc>
              <a:spcBef>
                <a:spcPct val="0"/>
              </a:spcBef>
            </a:pPr>
            <a:endParaRPr lang="en-US" sz="2500" dirty="0">
              <a:solidFill>
                <a:srgbClr val="000000"/>
              </a:solidFill>
              <a:latin typeface="TT Chocolates Bold"/>
            </a:endParaRPr>
          </a:p>
          <a:p>
            <a:pPr marL="539754" lvl="1" indent="-269877">
              <a:lnSpc>
                <a:spcPts val="3500"/>
              </a:lnSpc>
              <a:buFont typeface="Arial"/>
              <a:buChar char="•"/>
            </a:pPr>
            <a:r>
              <a:rPr lang="en-US" sz="2500" dirty="0">
                <a:solidFill>
                  <a:srgbClr val="000000"/>
                </a:solidFill>
                <a:sym typeface="TT Chocolates Bold"/>
              </a:rPr>
              <a:t> The name may be abbreviated by using:</a:t>
            </a:r>
          </a:p>
          <a:p>
            <a:pPr>
              <a:lnSpc>
                <a:spcPts val="560"/>
              </a:lnSpc>
            </a:pPr>
            <a:endParaRPr lang="en-US" sz="2500" dirty="0">
              <a:solidFill>
                <a:srgbClr val="000000"/>
              </a:solidFill>
              <a:sym typeface="TT Chocolates Bold"/>
            </a:endParaRPr>
          </a:p>
          <a:p>
            <a:pPr>
              <a:lnSpc>
                <a:spcPts val="3500"/>
              </a:lnSpc>
              <a:spcBef>
                <a:spcPct val="0"/>
              </a:spcBef>
            </a:pPr>
            <a:r>
              <a:rPr lang="en-US" sz="2500" dirty="0">
                <a:solidFill>
                  <a:srgbClr val="000000"/>
                </a:solidFill>
                <a:highlight>
                  <a:srgbClr val="00FF00"/>
                </a:highlight>
                <a:latin typeface="TT Chocolates Bold"/>
              </a:rPr>
              <a:t>o</a:t>
            </a:r>
            <a:r>
              <a:rPr lang="en-US" sz="2500" dirty="0">
                <a:solidFill>
                  <a:srgbClr val="000000"/>
                </a:solidFill>
                <a:latin typeface="TT Chocolates Bold"/>
              </a:rPr>
              <a:t> The uppercase form of the first letter of the genus designation</a:t>
            </a:r>
          </a:p>
          <a:p>
            <a:pPr>
              <a:lnSpc>
                <a:spcPts val="3500"/>
              </a:lnSpc>
              <a:spcBef>
                <a:spcPct val="0"/>
              </a:spcBef>
            </a:pPr>
            <a:r>
              <a:rPr lang="en-US" sz="2500" dirty="0">
                <a:solidFill>
                  <a:srgbClr val="000000"/>
                </a:solidFill>
                <a:highlight>
                  <a:srgbClr val="00FF00"/>
                </a:highlight>
                <a:latin typeface="TT Chocolates Bold"/>
              </a:rPr>
              <a:t>o</a:t>
            </a:r>
            <a:r>
              <a:rPr lang="en-US" sz="2500" dirty="0">
                <a:solidFill>
                  <a:srgbClr val="000000"/>
                </a:solidFill>
                <a:latin typeface="TT Chocolates Bold"/>
              </a:rPr>
              <a:t> followed by a period (.)</a:t>
            </a:r>
          </a:p>
          <a:p>
            <a:pPr>
              <a:lnSpc>
                <a:spcPts val="3500"/>
              </a:lnSpc>
              <a:spcBef>
                <a:spcPct val="0"/>
              </a:spcBef>
            </a:pPr>
            <a:r>
              <a:rPr lang="en-US" sz="2500" dirty="0">
                <a:solidFill>
                  <a:srgbClr val="000000"/>
                </a:solidFill>
                <a:highlight>
                  <a:srgbClr val="00FF00"/>
                </a:highlight>
                <a:latin typeface="TT Chocolates Bold"/>
              </a:rPr>
              <a:t>o</a:t>
            </a:r>
            <a:r>
              <a:rPr lang="en-US" sz="2500" dirty="0">
                <a:solidFill>
                  <a:srgbClr val="000000"/>
                </a:solidFill>
                <a:latin typeface="TT Chocolates Bold"/>
              </a:rPr>
              <a:t> followed by the full species name, which is never abbreviated  Frequently an informal designation (e.g.,</a:t>
            </a:r>
            <a:r>
              <a:rPr lang="en-US" sz="2500" dirty="0">
                <a:solidFill>
                  <a:srgbClr val="FF3131"/>
                </a:solidFill>
                <a:latin typeface="TT Chocolates Bold"/>
              </a:rPr>
              <a:t> staphylococci</a:t>
            </a:r>
            <a:r>
              <a:rPr lang="en-US" sz="2500" dirty="0">
                <a:solidFill>
                  <a:srgbClr val="000000"/>
                </a:solidFill>
                <a:latin typeface="TT Chocolates Bold"/>
              </a:rPr>
              <a:t>, </a:t>
            </a:r>
            <a:r>
              <a:rPr lang="en-US" sz="2500" dirty="0" err="1">
                <a:solidFill>
                  <a:srgbClr val="FF3131"/>
                </a:solidFill>
                <a:latin typeface="TT Chocolates Bold"/>
              </a:rPr>
              <a:t>streptococci</a:t>
            </a:r>
            <a:r>
              <a:rPr lang="en-US" sz="2500" dirty="0" err="1">
                <a:solidFill>
                  <a:srgbClr val="000000"/>
                </a:solidFill>
                <a:latin typeface="TT Chocolates Bold"/>
              </a:rPr>
              <a:t>,</a:t>
            </a:r>
            <a:r>
              <a:rPr lang="en-US" sz="2500" dirty="0" err="1">
                <a:solidFill>
                  <a:srgbClr val="FF3131"/>
                </a:solidFill>
                <a:latin typeface="TT Chocolates Bold"/>
              </a:rPr>
              <a:t>enterococci</a:t>
            </a:r>
            <a:r>
              <a:rPr lang="en-US" sz="2500" dirty="0">
                <a:solidFill>
                  <a:srgbClr val="000000"/>
                </a:solidFill>
                <a:latin typeface="TT Chocolates Bold"/>
              </a:rPr>
              <a:t>) may be used to label a particular group of organisms. These designations are not </a:t>
            </a:r>
            <a:r>
              <a:rPr lang="en-US" sz="2500" dirty="0">
                <a:solidFill>
                  <a:srgbClr val="FF3131"/>
                </a:solidFill>
                <a:latin typeface="TT Chocolates Bold"/>
              </a:rPr>
              <a:t>capitalized </a:t>
            </a:r>
            <a:r>
              <a:rPr lang="en-US" sz="2500" dirty="0">
                <a:solidFill>
                  <a:srgbClr val="000000"/>
                </a:solidFill>
                <a:latin typeface="TT Chocolates Bold"/>
              </a:rPr>
              <a:t>or </a:t>
            </a:r>
            <a:r>
              <a:rPr lang="en-US" sz="2500" dirty="0">
                <a:solidFill>
                  <a:srgbClr val="FF3131"/>
                </a:solidFill>
                <a:latin typeface="TT Chocolates Bold"/>
              </a:rPr>
              <a:t>italicized</a:t>
            </a:r>
            <a:r>
              <a:rPr lang="en-US" sz="2500" dirty="0">
                <a:solidFill>
                  <a:srgbClr val="000000"/>
                </a:solidFill>
                <a:latin typeface="TT Chocolates Bold"/>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1034794" y="1179624"/>
            <a:ext cx="16218413" cy="1651635"/>
          </a:xfrm>
          <a:prstGeom prst="rect">
            <a:avLst/>
          </a:prstGeom>
        </p:spPr>
        <p:txBody>
          <a:bodyPr lIns="0" tIns="0" rIns="0" bIns="0" rtlCol="0" anchor="t">
            <a:spAutoFit/>
          </a:bodyPr>
          <a:lstStyle/>
          <a:p>
            <a:pPr algn="ctr">
              <a:lnSpc>
                <a:spcPts val="13439"/>
              </a:lnSpc>
            </a:pPr>
            <a:r>
              <a:rPr lang="en-US" sz="9600">
                <a:solidFill>
                  <a:srgbClr val="FFFFFF"/>
                </a:solidFill>
                <a:latin typeface="TT Chocolates Bold"/>
              </a:rPr>
              <a:t>Timeline</a:t>
            </a:r>
          </a:p>
        </p:txBody>
      </p:sp>
      <p:sp>
        <p:nvSpPr>
          <p:cNvPr id="3" name="TextBox 3"/>
          <p:cNvSpPr txBox="1"/>
          <p:nvPr/>
        </p:nvSpPr>
        <p:spPr>
          <a:xfrm>
            <a:off x="342108" y="495300"/>
            <a:ext cx="16218413" cy="573405"/>
          </a:xfrm>
          <a:prstGeom prst="rect">
            <a:avLst/>
          </a:prstGeom>
        </p:spPr>
        <p:txBody>
          <a:bodyPr lIns="0" tIns="0" rIns="0" bIns="0" rtlCol="0" anchor="t">
            <a:spAutoFit/>
          </a:bodyPr>
          <a:lstStyle/>
          <a:p>
            <a:pPr algn="ctr">
              <a:lnSpc>
                <a:spcPts val="4620"/>
              </a:lnSpc>
              <a:spcBef>
                <a:spcPct val="0"/>
              </a:spcBef>
            </a:pPr>
            <a:r>
              <a:rPr lang="en-US" sz="3300">
                <a:solidFill>
                  <a:srgbClr val="FF3131"/>
                </a:solidFill>
                <a:latin typeface="TT Chocolates Bold"/>
              </a:rPr>
              <a:t>Basis of Taxonomy</a:t>
            </a:r>
          </a:p>
        </p:txBody>
      </p:sp>
      <p:sp>
        <p:nvSpPr>
          <p:cNvPr id="4" name="TextBox 4"/>
          <p:cNvSpPr txBox="1"/>
          <p:nvPr/>
        </p:nvSpPr>
        <p:spPr>
          <a:xfrm>
            <a:off x="701020" y="962025"/>
            <a:ext cx="15859501" cy="3289362"/>
          </a:xfrm>
          <a:prstGeom prst="rect">
            <a:avLst/>
          </a:prstGeom>
        </p:spPr>
        <p:txBody>
          <a:bodyPr lIns="0" tIns="0" rIns="0" bIns="0" rtlCol="0" anchor="t">
            <a:spAutoFit/>
          </a:bodyPr>
          <a:lstStyle/>
          <a:p>
            <a:pPr>
              <a:lnSpc>
                <a:spcPts val="4479"/>
              </a:lnSpc>
              <a:spcBef>
                <a:spcPct val="0"/>
              </a:spcBef>
            </a:pPr>
            <a:r>
              <a:rPr lang="en-US" sz="3199" dirty="0">
                <a:solidFill>
                  <a:srgbClr val="000000"/>
                </a:solidFill>
                <a:highlight>
                  <a:srgbClr val="00FF00"/>
                </a:highlight>
                <a:ea typeface="TT Chocolates Bold"/>
              </a:rPr>
              <a:t>✓</a:t>
            </a:r>
            <a:r>
              <a:rPr lang="en-US" sz="3199" u="sng" dirty="0">
                <a:solidFill>
                  <a:srgbClr val="FF3131"/>
                </a:solidFill>
                <a:latin typeface="TT Chocolates Bold"/>
              </a:rPr>
              <a:t>Phenetic system groups organisms :</a:t>
            </a:r>
          </a:p>
          <a:p>
            <a:pPr>
              <a:lnSpc>
                <a:spcPts val="4200"/>
              </a:lnSpc>
              <a:spcBef>
                <a:spcPct val="0"/>
              </a:spcBef>
            </a:pPr>
            <a:r>
              <a:rPr lang="en-US" sz="3000" dirty="0">
                <a:solidFill>
                  <a:srgbClr val="000000"/>
                </a:solidFill>
                <a:latin typeface="TT Chocolates Bold"/>
              </a:rPr>
              <a:t>based on mutual similarity of phenotypic characteristics. May </a:t>
            </a:r>
            <a:r>
              <a:rPr lang="en-US" sz="3000" u="sng" dirty="0">
                <a:solidFill>
                  <a:srgbClr val="FF3131"/>
                </a:solidFill>
                <a:latin typeface="TT Chocolates Bold"/>
              </a:rPr>
              <a:t>or</a:t>
            </a:r>
            <a:r>
              <a:rPr lang="en-US" sz="3000" dirty="0">
                <a:solidFill>
                  <a:srgbClr val="000000"/>
                </a:solidFill>
                <a:latin typeface="TT Chocolates Bold"/>
              </a:rPr>
              <a:t> may not correctly match evolutionary grouping, e.g. motile v/s non </a:t>
            </a:r>
            <a:r>
              <a:rPr lang="en-US" sz="3000" dirty="0" err="1">
                <a:solidFill>
                  <a:srgbClr val="000000"/>
                </a:solidFill>
                <a:latin typeface="TT Chocolates Bold"/>
              </a:rPr>
              <a:t>motilebacteria</a:t>
            </a:r>
            <a:r>
              <a:rPr lang="en-US" sz="3000" dirty="0">
                <a:solidFill>
                  <a:srgbClr val="000000"/>
                </a:solidFill>
                <a:latin typeface="TT Chocolates Bold"/>
              </a:rPr>
              <a:t>.</a:t>
            </a:r>
          </a:p>
          <a:p>
            <a:pPr>
              <a:lnSpc>
                <a:spcPts val="4200"/>
              </a:lnSpc>
              <a:spcBef>
                <a:spcPct val="0"/>
              </a:spcBef>
            </a:pPr>
            <a:endParaRPr lang="en-US" sz="3000" dirty="0">
              <a:solidFill>
                <a:srgbClr val="000000"/>
              </a:solidFill>
              <a:latin typeface="TT Chocolates Bold"/>
            </a:endParaRPr>
          </a:p>
          <a:p>
            <a:pPr>
              <a:lnSpc>
                <a:spcPts val="4479"/>
              </a:lnSpc>
              <a:spcBef>
                <a:spcPct val="0"/>
              </a:spcBef>
            </a:pPr>
            <a:r>
              <a:rPr lang="en-US" sz="3199" dirty="0">
                <a:solidFill>
                  <a:srgbClr val="000000"/>
                </a:solidFill>
                <a:highlight>
                  <a:srgbClr val="00FF00"/>
                </a:highlight>
                <a:ea typeface="TT Chocolates Bold"/>
              </a:rPr>
              <a:t>✓</a:t>
            </a:r>
            <a:r>
              <a:rPr lang="en-US" sz="3199" u="sng" dirty="0">
                <a:solidFill>
                  <a:srgbClr val="FF3131"/>
                </a:solidFill>
                <a:latin typeface="TT Chocolates Bold"/>
              </a:rPr>
              <a:t>Phylogenetic system groups :</a:t>
            </a:r>
          </a:p>
          <a:p>
            <a:pPr>
              <a:lnSpc>
                <a:spcPts val="4200"/>
              </a:lnSpc>
              <a:spcBef>
                <a:spcPct val="0"/>
              </a:spcBef>
            </a:pPr>
            <a:r>
              <a:rPr lang="en-US" sz="3000" dirty="0">
                <a:solidFill>
                  <a:srgbClr val="000000"/>
                </a:solidFill>
                <a:latin typeface="TT Chocolates Bold"/>
              </a:rPr>
              <a:t>organisms based on shared evolutionary genetic heritage.</a:t>
            </a:r>
          </a:p>
        </p:txBody>
      </p:sp>
      <p:sp>
        <p:nvSpPr>
          <p:cNvPr id="5" name="TextBox 5"/>
          <p:cNvSpPr txBox="1"/>
          <p:nvPr/>
        </p:nvSpPr>
        <p:spPr>
          <a:xfrm>
            <a:off x="709188" y="4563307"/>
            <a:ext cx="17274012" cy="4282967"/>
          </a:xfrm>
          <a:prstGeom prst="rect">
            <a:avLst/>
          </a:prstGeom>
        </p:spPr>
        <p:txBody>
          <a:bodyPr lIns="0" tIns="0" rIns="0" bIns="0" rtlCol="0" anchor="t">
            <a:spAutoFit/>
          </a:bodyPr>
          <a:lstStyle/>
          <a:p>
            <a:pPr algn="ctr">
              <a:lnSpc>
                <a:spcPts val="4200"/>
              </a:lnSpc>
              <a:spcBef>
                <a:spcPct val="0"/>
              </a:spcBef>
            </a:pPr>
            <a:r>
              <a:rPr lang="en-US" sz="3000" dirty="0">
                <a:solidFill>
                  <a:srgbClr val="FF3131"/>
                </a:solidFill>
                <a:latin typeface="TT Chocolates Bold"/>
              </a:rPr>
              <a:t>Taxonomy of bacteria</a:t>
            </a:r>
          </a:p>
          <a:p>
            <a:pPr>
              <a:lnSpc>
                <a:spcPts val="4200"/>
              </a:lnSpc>
              <a:spcBef>
                <a:spcPct val="0"/>
              </a:spcBef>
            </a:pPr>
            <a:r>
              <a:rPr lang="en-US" sz="3000" dirty="0">
                <a:solidFill>
                  <a:srgbClr val="000000"/>
                </a:solidFill>
                <a:highlight>
                  <a:srgbClr val="00FF00"/>
                </a:highlight>
                <a:ea typeface="TT Chocolates Bold"/>
              </a:rPr>
              <a:t>✓</a:t>
            </a:r>
            <a:r>
              <a:rPr lang="en-US" sz="3000" u="sng" dirty="0">
                <a:solidFill>
                  <a:srgbClr val="FF3131"/>
                </a:solidFill>
                <a:latin typeface="TT Chocolates Bold"/>
              </a:rPr>
              <a:t>Living organisms</a:t>
            </a:r>
            <a:r>
              <a:rPr lang="en-US" sz="3000" dirty="0">
                <a:solidFill>
                  <a:srgbClr val="000000"/>
                </a:solidFill>
                <a:latin typeface="TT Chocolates Bold"/>
              </a:rPr>
              <a:t> were once divided into only </a:t>
            </a:r>
            <a:r>
              <a:rPr lang="en-US" sz="3000" u="sng" dirty="0">
                <a:solidFill>
                  <a:srgbClr val="FF3131"/>
                </a:solidFill>
                <a:latin typeface="TT Chocolates Bold"/>
              </a:rPr>
              <a:t>two</a:t>
            </a:r>
            <a:r>
              <a:rPr lang="en-US" sz="3000" dirty="0">
                <a:solidFill>
                  <a:srgbClr val="000000"/>
                </a:solidFill>
                <a:latin typeface="TT Chocolates Bold"/>
              </a:rPr>
              <a:t> kingdoms: </a:t>
            </a:r>
            <a:r>
              <a:rPr lang="en-US" sz="3000" dirty="0">
                <a:solidFill>
                  <a:srgbClr val="FF3131"/>
                </a:solidFill>
                <a:latin typeface="TT Chocolates Bold"/>
              </a:rPr>
              <a:t>plantae</a:t>
            </a:r>
            <a:r>
              <a:rPr lang="en-US" sz="3000" dirty="0">
                <a:solidFill>
                  <a:srgbClr val="000000"/>
                </a:solidFill>
                <a:latin typeface="TT Chocolates Bold"/>
              </a:rPr>
              <a:t> and </a:t>
            </a:r>
            <a:r>
              <a:rPr lang="en-US" sz="3000" dirty="0" err="1">
                <a:solidFill>
                  <a:srgbClr val="FF3131"/>
                </a:solidFill>
                <a:latin typeface="TT Chocolates Bold"/>
              </a:rPr>
              <a:t>animaliae</a:t>
            </a:r>
            <a:r>
              <a:rPr lang="en-US" sz="3000" dirty="0">
                <a:solidFill>
                  <a:srgbClr val="000000"/>
                </a:solidFill>
                <a:latin typeface="TT Chocolates Bold"/>
              </a:rPr>
              <a:t>: bacteria, fungi, and algae were classified with plants; protozoa were classified as animals.</a:t>
            </a:r>
          </a:p>
          <a:p>
            <a:pPr algn="ctr">
              <a:lnSpc>
                <a:spcPts val="4200"/>
              </a:lnSpc>
              <a:spcBef>
                <a:spcPct val="0"/>
              </a:spcBef>
            </a:pPr>
            <a:endParaRPr lang="en-US" sz="3000" dirty="0">
              <a:solidFill>
                <a:srgbClr val="000000"/>
              </a:solidFill>
              <a:latin typeface="TT Chocolates Bold"/>
            </a:endParaRPr>
          </a:p>
          <a:p>
            <a:pPr>
              <a:lnSpc>
                <a:spcPts val="4200"/>
              </a:lnSpc>
              <a:spcBef>
                <a:spcPct val="0"/>
              </a:spcBef>
            </a:pPr>
            <a:r>
              <a:rPr lang="en-US" sz="3000" dirty="0">
                <a:solidFill>
                  <a:srgbClr val="000000"/>
                </a:solidFill>
                <a:highlight>
                  <a:srgbClr val="00FF00"/>
                </a:highlight>
                <a:ea typeface="TT Chocolates Bold"/>
              </a:rPr>
              <a:t>✓</a:t>
            </a:r>
            <a:r>
              <a:rPr lang="en-US" sz="3000" u="sng" dirty="0">
                <a:solidFill>
                  <a:srgbClr val="FF3131"/>
                </a:solidFill>
                <a:latin typeface="TT Chocolates Bold"/>
              </a:rPr>
              <a:t>Haeckel</a:t>
            </a:r>
            <a:r>
              <a:rPr lang="en-US" sz="3000" dirty="0">
                <a:solidFill>
                  <a:srgbClr val="000000"/>
                </a:solidFill>
                <a:latin typeface="TT Chocolates Bold"/>
              </a:rPr>
              <a:t> in 1865 proposed </a:t>
            </a:r>
            <a:r>
              <a:rPr lang="en-US" sz="3000" dirty="0">
                <a:solidFill>
                  <a:srgbClr val="FF3131"/>
                </a:solidFill>
                <a:latin typeface="TT Chocolates Bold"/>
              </a:rPr>
              <a:t>third</a:t>
            </a:r>
            <a:r>
              <a:rPr lang="en-US" sz="3000" dirty="0">
                <a:solidFill>
                  <a:srgbClr val="000000"/>
                </a:solidFill>
                <a:latin typeface="TT Chocolates Bold"/>
              </a:rPr>
              <a:t> kingdom Protista for unicellular microorganisms such as bacteria, algae, fungi and protozoa.</a:t>
            </a:r>
          </a:p>
          <a:p>
            <a:pPr algn="ctr">
              <a:lnSpc>
                <a:spcPts val="4200"/>
              </a:lnSpc>
              <a:spcBef>
                <a:spcPct val="0"/>
              </a:spcBef>
            </a:pPr>
            <a:endParaRPr lang="en-US" sz="3000" dirty="0">
              <a:solidFill>
                <a:srgbClr val="000000"/>
              </a:solidFill>
              <a:latin typeface="TT Chocolates Bold"/>
            </a:endParaRPr>
          </a:p>
          <a:p>
            <a:pPr>
              <a:lnSpc>
                <a:spcPts val="4200"/>
              </a:lnSpc>
              <a:spcBef>
                <a:spcPct val="0"/>
              </a:spcBef>
            </a:pPr>
            <a:r>
              <a:rPr lang="en-US" sz="3000" dirty="0">
                <a:solidFill>
                  <a:srgbClr val="000000"/>
                </a:solidFill>
                <a:highlight>
                  <a:srgbClr val="00FF00"/>
                </a:highlight>
                <a:ea typeface="TT Chocolates Bold"/>
              </a:rPr>
              <a:t>✓</a:t>
            </a:r>
            <a:r>
              <a:rPr lang="en-US" sz="3000" dirty="0">
                <a:solidFill>
                  <a:srgbClr val="000000"/>
                </a:solidFill>
                <a:ea typeface="TT Chocolates Bold"/>
              </a:rPr>
              <a:t> </a:t>
            </a:r>
            <a:r>
              <a:rPr lang="en-US" sz="3000" b="1" dirty="0">
                <a:solidFill>
                  <a:srgbClr val="000000"/>
                </a:solidFill>
                <a:ea typeface="TT Chocolates Bold"/>
              </a:rPr>
              <a:t>Bacteria were separated into the Kingdom </a:t>
            </a:r>
            <a:r>
              <a:rPr lang="en-US" sz="3000" b="1" dirty="0" err="1">
                <a:solidFill>
                  <a:srgbClr val="000000"/>
                </a:solidFill>
                <a:ea typeface="TT Chocolates Bold"/>
              </a:rPr>
              <a:t>Procaryotae</a:t>
            </a:r>
            <a:r>
              <a:rPr lang="en-US" sz="3000" b="1" dirty="0">
                <a:solidFill>
                  <a:srgbClr val="000000"/>
                </a:solidFill>
                <a:ea typeface="TT Chocolates Bold"/>
              </a:rPr>
              <a:t> or Monera in 1969 by </a:t>
            </a:r>
            <a:r>
              <a:rPr lang="en-US" sz="3000" b="1" u="sng" dirty="0">
                <a:solidFill>
                  <a:srgbClr val="FF3131"/>
                </a:solidFill>
                <a:latin typeface="TT Chocolates Bold"/>
              </a:rPr>
              <a:t>Whittaker</a:t>
            </a:r>
            <a:r>
              <a:rPr lang="en-US" sz="3000" b="1" dirty="0">
                <a:solidFill>
                  <a:srgbClr val="000000"/>
                </a:solidFill>
                <a:latin typeface="TT Chocolates Bold"/>
              </a:rPr>
              <a:t> – five kingdoms</a:t>
            </a:r>
          </a:p>
        </p:txBody>
      </p:sp>
      <p:sp>
        <p:nvSpPr>
          <p:cNvPr id="6" name="Freeform 6"/>
          <p:cNvSpPr/>
          <p:nvPr/>
        </p:nvSpPr>
        <p:spPr>
          <a:xfrm rot="-1072124">
            <a:off x="14310024" y="1851098"/>
            <a:ext cx="3678198" cy="2687914"/>
          </a:xfrm>
          <a:custGeom>
            <a:avLst/>
            <a:gdLst/>
            <a:ahLst/>
            <a:cxnLst/>
            <a:rect l="l" t="t" r="r" b="b"/>
            <a:pathLst>
              <a:path w="3678198" h="2687914">
                <a:moveTo>
                  <a:pt x="0" y="0"/>
                </a:moveTo>
                <a:lnTo>
                  <a:pt x="3678199" y="0"/>
                </a:lnTo>
                <a:lnTo>
                  <a:pt x="3678199" y="2687914"/>
                </a:lnTo>
                <a:lnTo>
                  <a:pt x="0" y="268791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Freeform 2"/>
          <p:cNvSpPr/>
          <p:nvPr/>
        </p:nvSpPr>
        <p:spPr>
          <a:xfrm>
            <a:off x="1028700" y="2352726"/>
            <a:ext cx="16230600" cy="6055173"/>
          </a:xfrm>
          <a:custGeom>
            <a:avLst/>
            <a:gdLst/>
            <a:ahLst/>
            <a:cxnLst/>
            <a:rect l="l" t="t" r="r" b="b"/>
            <a:pathLst>
              <a:path w="16230600" h="6055173">
                <a:moveTo>
                  <a:pt x="0" y="0"/>
                </a:moveTo>
                <a:lnTo>
                  <a:pt x="16230600" y="0"/>
                </a:lnTo>
                <a:lnTo>
                  <a:pt x="16230600" y="6055173"/>
                </a:lnTo>
                <a:lnTo>
                  <a:pt x="0" y="6055173"/>
                </a:lnTo>
                <a:lnTo>
                  <a:pt x="0" y="0"/>
                </a:lnTo>
                <a:close/>
              </a:path>
            </a:pathLst>
          </a:custGeom>
          <a:blipFill>
            <a:blip r:embed="rId2"/>
            <a:stretch>
              <a:fillRect t="-794" b="-2822"/>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Freeform 2"/>
          <p:cNvSpPr/>
          <p:nvPr/>
        </p:nvSpPr>
        <p:spPr>
          <a:xfrm>
            <a:off x="1579923" y="851791"/>
            <a:ext cx="14126237" cy="8953990"/>
          </a:xfrm>
          <a:custGeom>
            <a:avLst/>
            <a:gdLst/>
            <a:ahLst/>
            <a:cxnLst/>
            <a:rect l="l" t="t" r="r" b="b"/>
            <a:pathLst>
              <a:path w="14126237" h="8953990">
                <a:moveTo>
                  <a:pt x="0" y="0"/>
                </a:moveTo>
                <a:lnTo>
                  <a:pt x="14126236" y="0"/>
                </a:lnTo>
                <a:lnTo>
                  <a:pt x="14126236" y="8953990"/>
                </a:lnTo>
                <a:lnTo>
                  <a:pt x="0" y="8953990"/>
                </a:lnTo>
                <a:lnTo>
                  <a:pt x="0" y="0"/>
                </a:lnTo>
                <a:close/>
              </a:path>
            </a:pathLst>
          </a:custGeom>
          <a:blipFill>
            <a:blip r:embed="rId2"/>
            <a:stretch>
              <a:fillRect l="-314" r="-314" b="-3503"/>
            </a:stretch>
          </a:blipFill>
        </p:spPr>
        <p:txBody>
          <a:bodyPr/>
          <a:lstStyle/>
          <a:p>
            <a:endParaRPr lang="en-US"/>
          </a:p>
        </p:txBody>
      </p:sp>
      <p:sp>
        <p:nvSpPr>
          <p:cNvPr id="3" name="TextBox 3"/>
          <p:cNvSpPr txBox="1"/>
          <p:nvPr/>
        </p:nvSpPr>
        <p:spPr>
          <a:xfrm>
            <a:off x="866445" y="7903219"/>
            <a:ext cx="5163443" cy="821040"/>
          </a:xfrm>
          <a:prstGeom prst="rect">
            <a:avLst/>
          </a:prstGeom>
        </p:spPr>
        <p:txBody>
          <a:bodyPr lIns="0" tIns="0" rIns="0" bIns="0" rtlCol="0" anchor="t">
            <a:spAutoFit/>
          </a:bodyPr>
          <a:lstStyle/>
          <a:p>
            <a:pPr algn="ctr">
              <a:lnSpc>
                <a:spcPts val="6720"/>
              </a:lnSpc>
              <a:spcBef>
                <a:spcPct val="0"/>
              </a:spcBef>
            </a:pPr>
            <a:r>
              <a:rPr lang="en-US" sz="4800">
                <a:solidFill>
                  <a:srgbClr val="000000"/>
                </a:solidFill>
                <a:latin typeface="TT Chocolates Bold"/>
              </a:rPr>
              <a:t>The Three Domains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11804" y="1300390"/>
            <a:ext cx="13681933" cy="7686220"/>
          </a:xfrm>
          <a:custGeom>
            <a:avLst/>
            <a:gdLst/>
            <a:ahLst/>
            <a:cxnLst/>
            <a:rect l="l" t="t" r="r" b="b"/>
            <a:pathLst>
              <a:path w="13681933" h="7686220">
                <a:moveTo>
                  <a:pt x="0" y="0"/>
                </a:moveTo>
                <a:lnTo>
                  <a:pt x="13681934" y="0"/>
                </a:lnTo>
                <a:lnTo>
                  <a:pt x="13681934" y="7686220"/>
                </a:lnTo>
                <a:lnTo>
                  <a:pt x="0" y="7686220"/>
                </a:lnTo>
                <a:lnTo>
                  <a:pt x="0" y="0"/>
                </a:lnTo>
                <a:close/>
              </a:path>
            </a:pathLst>
          </a:custGeom>
          <a:blipFill>
            <a:blip r:embed="rId2"/>
            <a:stretch>
              <a:fillRect t="-64" b="-64"/>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11884" y="933450"/>
            <a:ext cx="6629400" cy="748031"/>
          </a:xfrm>
          <a:prstGeom prst="rect">
            <a:avLst/>
          </a:prstGeom>
        </p:spPr>
        <p:txBody>
          <a:bodyPr lIns="0" tIns="0" rIns="0" bIns="0" rtlCol="0" anchor="t">
            <a:spAutoFit/>
          </a:bodyPr>
          <a:lstStyle/>
          <a:p>
            <a:pPr algn="ctr">
              <a:lnSpc>
                <a:spcPts val="6019"/>
              </a:lnSpc>
              <a:spcBef>
                <a:spcPct val="0"/>
              </a:spcBef>
            </a:pPr>
            <a:r>
              <a:rPr lang="en-US" sz="4299">
                <a:solidFill>
                  <a:srgbClr val="FF3131"/>
                </a:solidFill>
                <a:latin typeface="TT Chocolates Bold"/>
              </a:rPr>
              <a:t>Taxonomy and Systematic   </a:t>
            </a:r>
          </a:p>
        </p:txBody>
      </p:sp>
      <p:sp>
        <p:nvSpPr>
          <p:cNvPr id="3" name="Freeform 3"/>
          <p:cNvSpPr/>
          <p:nvPr/>
        </p:nvSpPr>
        <p:spPr>
          <a:xfrm rot="-1072124">
            <a:off x="14325122" y="-500520"/>
            <a:ext cx="4703894" cy="343746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a:p>
        </p:txBody>
      </p:sp>
      <p:sp>
        <p:nvSpPr>
          <p:cNvPr id="4" name="Freeform 4"/>
          <p:cNvSpPr/>
          <p:nvPr/>
        </p:nvSpPr>
        <p:spPr>
          <a:xfrm rot="-1072124">
            <a:off x="-1323247" y="7270434"/>
            <a:ext cx="4703894" cy="3437461"/>
          </a:xfrm>
          <a:custGeom>
            <a:avLst/>
            <a:gdLst/>
            <a:ahLst/>
            <a:cxnLst/>
            <a:rect l="l" t="t" r="r" b="b"/>
            <a:pathLst>
              <a:path w="4703894" h="3437461">
                <a:moveTo>
                  <a:pt x="0" y="0"/>
                </a:moveTo>
                <a:lnTo>
                  <a:pt x="4703894" y="0"/>
                </a:lnTo>
                <a:lnTo>
                  <a:pt x="4703894" y="3437462"/>
                </a:lnTo>
                <a:lnTo>
                  <a:pt x="0" y="3437462"/>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273984" y="3338165"/>
            <a:ext cx="17827740" cy="3813810"/>
          </a:xfrm>
          <a:prstGeom prst="rect">
            <a:avLst/>
          </a:prstGeom>
        </p:spPr>
        <p:txBody>
          <a:bodyPr lIns="0" tIns="0" rIns="0" bIns="0" rtlCol="0" anchor="t">
            <a:spAutoFit/>
          </a:bodyPr>
          <a:lstStyle/>
          <a:p>
            <a:pPr algn="ctr">
              <a:lnSpc>
                <a:spcPts val="5039"/>
              </a:lnSpc>
              <a:spcBef>
                <a:spcPct val="0"/>
              </a:spcBef>
            </a:pPr>
            <a:r>
              <a:rPr lang="en-US" sz="3599" dirty="0">
                <a:solidFill>
                  <a:srgbClr val="FF3131"/>
                </a:solidFill>
                <a:latin typeface="TT Chocolates Bold"/>
              </a:rPr>
              <a:t>Taxonomy </a:t>
            </a:r>
            <a:r>
              <a:rPr lang="en-US" sz="3599" dirty="0">
                <a:solidFill>
                  <a:srgbClr val="000000"/>
                </a:solidFill>
                <a:latin typeface="TT Chocolates Bold"/>
              </a:rPr>
              <a:t>(Greek, taxis = arranged; nomos = law) is the classification of living organisms</a:t>
            </a:r>
          </a:p>
          <a:p>
            <a:pPr>
              <a:lnSpc>
                <a:spcPts val="5039"/>
              </a:lnSpc>
              <a:spcBef>
                <a:spcPct val="0"/>
              </a:spcBef>
            </a:pPr>
            <a:r>
              <a:rPr lang="en-US" sz="3599" dirty="0">
                <a:solidFill>
                  <a:srgbClr val="000000"/>
                </a:solidFill>
                <a:latin typeface="TT Chocolates Bold"/>
              </a:rPr>
              <a:t>into groups. It deals with</a:t>
            </a:r>
          </a:p>
          <a:p>
            <a:pPr>
              <a:lnSpc>
                <a:spcPts val="5039"/>
              </a:lnSpc>
            </a:pPr>
            <a:r>
              <a:rPr lang="en-US" sz="3599" dirty="0">
                <a:solidFill>
                  <a:srgbClr val="000000"/>
                </a:solidFill>
                <a:highlight>
                  <a:srgbClr val="00FF00"/>
                </a:highlight>
                <a:latin typeface="TT Chocolates Bold"/>
              </a:rPr>
              <a:t>1.</a:t>
            </a:r>
            <a:r>
              <a:rPr lang="en-US" sz="3599" dirty="0">
                <a:solidFill>
                  <a:srgbClr val="000000"/>
                </a:solidFill>
                <a:sym typeface="TT Chocolates Bold"/>
              </a:rPr>
              <a:t> Making and maintaining collection of microorganisms</a:t>
            </a:r>
          </a:p>
          <a:p>
            <a:pPr>
              <a:lnSpc>
                <a:spcPts val="5039"/>
              </a:lnSpc>
            </a:pPr>
            <a:r>
              <a:rPr lang="en-US" sz="3599" dirty="0">
                <a:solidFill>
                  <a:srgbClr val="000000"/>
                </a:solidFill>
                <a:highlight>
                  <a:srgbClr val="00FF00"/>
                </a:highlight>
                <a:latin typeface="TT Chocolates Bold"/>
              </a:rPr>
              <a:t>2.</a:t>
            </a:r>
            <a:r>
              <a:rPr lang="en-US" sz="3599" dirty="0">
                <a:solidFill>
                  <a:srgbClr val="000000"/>
                </a:solidFill>
                <a:latin typeface="TT Chocolates Bold"/>
              </a:rPr>
              <a:t> Differentiating species</a:t>
            </a:r>
          </a:p>
          <a:p>
            <a:pPr>
              <a:lnSpc>
                <a:spcPts val="5039"/>
              </a:lnSpc>
            </a:pPr>
            <a:r>
              <a:rPr lang="en-US" sz="3599" dirty="0">
                <a:solidFill>
                  <a:srgbClr val="000000"/>
                </a:solidFill>
                <a:highlight>
                  <a:srgbClr val="00FF00"/>
                </a:highlight>
                <a:latin typeface="TT Chocolates Bold"/>
              </a:rPr>
              <a:t>3. </a:t>
            </a:r>
            <a:r>
              <a:rPr lang="en-US" sz="3599" dirty="0">
                <a:solidFill>
                  <a:srgbClr val="000000"/>
                </a:solidFill>
                <a:latin typeface="TT Chocolates Bold"/>
              </a:rPr>
              <a:t>Identification (Keys) and diagnosis of species and genera</a:t>
            </a:r>
          </a:p>
          <a:p>
            <a:pPr>
              <a:lnSpc>
                <a:spcPts val="5039"/>
              </a:lnSpc>
            </a:pPr>
            <a:r>
              <a:rPr lang="en-US" sz="3599" dirty="0">
                <a:solidFill>
                  <a:srgbClr val="000000"/>
                </a:solidFill>
                <a:highlight>
                  <a:srgbClr val="00FF00"/>
                </a:highlight>
                <a:latin typeface="TT Chocolates Bold"/>
              </a:rPr>
              <a:t>4.</a:t>
            </a:r>
            <a:r>
              <a:rPr lang="en-US" sz="3599" dirty="0">
                <a:solidFill>
                  <a:srgbClr val="000000"/>
                </a:solidFill>
                <a:latin typeface="TT Chocolates Bold"/>
              </a:rPr>
              <a:t>Naming and describing species and genera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1069</Words>
  <Application>Microsoft Office PowerPoint</Application>
  <PresentationFormat>Custom</PresentationFormat>
  <Paragraphs>92</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TT Chocolates Bold Italics</vt:lpstr>
      <vt:lpstr>Arial</vt:lpstr>
      <vt:lpstr>TT Chocolates Bold</vt:lpstr>
      <vt:lpstr>TT Chocolates Ultra-Bold</vt:lpstr>
      <vt:lpstr>Anton</vt:lpstr>
      <vt:lpstr>TT Chocolates</vt:lpstr>
      <vt:lpstr>Calibri</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Larana company</dc:title>
  <cp:lastModifiedBy>saadmahdi saadmahdi</cp:lastModifiedBy>
  <cp:revision>5</cp:revision>
  <dcterms:created xsi:type="dcterms:W3CDTF">2006-08-16T00:00:00Z</dcterms:created>
  <dcterms:modified xsi:type="dcterms:W3CDTF">2024-03-20T23:44:39Z</dcterms:modified>
  <dc:identifier>DAFupK46ezU</dc:identifier>
</cp:coreProperties>
</file>